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6" r:id="rId3"/>
    <p:sldId id="257" r:id="rId4"/>
    <p:sldId id="296" r:id="rId5"/>
    <p:sldId id="259" r:id="rId6"/>
    <p:sldId id="260" r:id="rId7"/>
    <p:sldId id="261" r:id="rId8"/>
    <p:sldId id="262" r:id="rId9"/>
    <p:sldId id="263" r:id="rId10"/>
    <p:sldId id="264" r:id="rId11"/>
    <p:sldId id="265" r:id="rId12"/>
    <p:sldId id="287" r:id="rId13"/>
    <p:sldId id="286" r:id="rId14"/>
    <p:sldId id="266" r:id="rId15"/>
    <p:sldId id="289" r:id="rId16"/>
    <p:sldId id="288" r:id="rId17"/>
    <p:sldId id="267" r:id="rId18"/>
    <p:sldId id="290" r:id="rId19"/>
    <p:sldId id="268" r:id="rId20"/>
    <p:sldId id="269" r:id="rId21"/>
    <p:sldId id="270" r:id="rId22"/>
    <p:sldId id="271" r:id="rId23"/>
    <p:sldId id="272" r:id="rId24"/>
    <p:sldId id="291" r:id="rId25"/>
    <p:sldId id="273" r:id="rId26"/>
    <p:sldId id="292" r:id="rId27"/>
    <p:sldId id="274" r:id="rId28"/>
    <p:sldId id="293" r:id="rId29"/>
    <p:sldId id="275" r:id="rId30"/>
    <p:sldId id="276" r:id="rId31"/>
    <p:sldId id="277" r:id="rId32"/>
    <p:sldId id="278" r:id="rId33"/>
    <p:sldId id="279" r:id="rId34"/>
    <p:sldId id="280" r:id="rId35"/>
    <p:sldId id="281" r:id="rId36"/>
    <p:sldId id="282" r:id="rId37"/>
    <p:sldId id="283" r:id="rId38"/>
    <p:sldId id="284" r:id="rId39"/>
    <p:sldId id="28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05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pPr algn="ctr" rtl="1"/>
            <a:endParaRPr lang="ar-IQ" sz="3200" b="1" dirty="0" smtClean="0">
              <a:solidFill>
                <a:srgbClr val="2350CF"/>
              </a:solidFill>
              <a:cs typeface="+mj-cs"/>
            </a:endParaRPr>
          </a:p>
          <a:p>
            <a:pPr algn="ctr" rtl="1"/>
            <a:r>
              <a:rPr lang="ar-IQ" sz="3200" b="1" dirty="0" smtClean="0">
                <a:solidFill>
                  <a:srgbClr val="2350CF"/>
                </a:solidFill>
                <a:cs typeface="+mj-cs"/>
              </a:rPr>
              <a:t> </a:t>
            </a:r>
          </a:p>
          <a:p>
            <a:pPr algn="ctr" rtl="1"/>
            <a:endParaRPr lang="ar-IQ" sz="3200" b="1" dirty="0" smtClean="0">
              <a:solidFill>
                <a:srgbClr val="2350CF"/>
              </a:solidFill>
              <a:cs typeface="+mj-cs"/>
            </a:endParaRPr>
          </a:p>
          <a:p>
            <a:pPr algn="ctr" rtl="1"/>
            <a:r>
              <a:rPr lang="ar-IQ" sz="3200" b="1" dirty="0" smtClean="0">
                <a:solidFill>
                  <a:srgbClr val="2350CF"/>
                </a:solidFill>
                <a:cs typeface="+mj-cs"/>
              </a:rPr>
              <a:t>انتاج خضر/</a:t>
            </a:r>
            <a:r>
              <a:rPr lang="en-US" sz="3200" b="1" dirty="0" smtClean="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cs typeface="+mj-cs"/>
              </a:rPr>
              <a:t>قسم البستنة وهندسة الحدائق</a:t>
            </a:r>
          </a:p>
          <a:p>
            <a:pPr algn="ctr" rtl="1"/>
            <a:r>
              <a:rPr lang="ar-IQ" sz="3200" dirty="0">
                <a:cs typeface="+mj-cs"/>
              </a:rPr>
              <a:t>كلية </a:t>
            </a:r>
            <a:r>
              <a:rPr lang="ar-IQ" sz="3200" dirty="0" smtClean="0">
                <a:cs typeface="+mj-cs"/>
              </a:rPr>
              <a:t>الزراعة-</a:t>
            </a:r>
            <a:r>
              <a:rPr lang="ar-IQ" sz="3200" dirty="0"/>
              <a:t>جامعة </a:t>
            </a:r>
            <a:r>
              <a:rPr lang="ar-IQ" sz="3200" dirty="0" smtClean="0"/>
              <a:t>البصرة</a:t>
            </a:r>
            <a:endParaRPr lang="ar-IQ" sz="3200" dirty="0">
              <a:cs typeface="+mj-cs"/>
            </a:endParaRPr>
          </a:p>
          <a:p>
            <a:pPr algn="ctr" rtl="1"/>
            <a:r>
              <a:rPr lang="ar-IQ" sz="3200" dirty="0" smtClean="0">
                <a:cs typeface="+mj-cs"/>
              </a:rPr>
              <a:t>البصرة-</a:t>
            </a:r>
            <a:r>
              <a:rPr lang="ar-IQ" sz="3200" dirty="0" smtClean="0"/>
              <a:t>العراق</a:t>
            </a:r>
            <a:endParaRPr lang="ar-IQ" sz="3200" dirty="0"/>
          </a:p>
          <a:p>
            <a:pPr algn="ctr" rtl="1"/>
            <a:r>
              <a:rPr lang="en-US" sz="3200" dirty="0" smtClean="0">
                <a:cs typeface="+mj-cs"/>
              </a:rPr>
              <a:t>2022 </a:t>
            </a:r>
            <a:r>
              <a:rPr lang="en-US" sz="3200">
                <a:cs typeface="+mj-cs"/>
              </a:rPr>
              <a:t>– </a:t>
            </a:r>
            <a:r>
              <a:rPr lang="en-US" sz="3200" smtClean="0">
                <a:cs typeface="+mj-cs"/>
              </a:rPr>
              <a:t>2021 </a:t>
            </a:r>
            <a:endParaRPr lang="ar-IQ" sz="3200" dirty="0">
              <a:cs typeface="+mj-cs"/>
            </a:endParaRPr>
          </a:p>
          <a:p>
            <a:pPr algn="ctr"/>
            <a:r>
              <a:rPr lang="en-US" sz="3200" dirty="0">
                <a:cs typeface="+mj-cs"/>
              </a:rPr>
              <a:t>albayatyNawal@gmail.com</a:t>
            </a:r>
          </a:p>
        </p:txBody>
      </p:sp>
      <p:pic>
        <p:nvPicPr>
          <p:cNvPr id="3"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1999" y="304800"/>
            <a:ext cx="1066801" cy="959634"/>
          </a:xfrm>
          <a:prstGeom prst="rect">
            <a:avLst/>
          </a:prstGeom>
        </p:spPr>
      </p:pic>
      <p:pic>
        <p:nvPicPr>
          <p:cNvPr id="4" name="Picture 3"/>
          <p:cNvPicPr/>
          <p:nvPr/>
        </p:nvPicPr>
        <p:blipFill rotWithShape="1">
          <a:blip r:embed="rId3" cstate="print">
            <a:extLst>
              <a:ext uri="{28A0092B-C50C-407E-A947-70E740481C1C}">
                <a14:useLocalDpi xmlns:a14="http://schemas.microsoft.com/office/drawing/2010/main" val="0"/>
              </a:ext>
            </a:extLst>
          </a:blip>
          <a:srcRect l="13453" t="8939" r="9417" b="17044"/>
          <a:stretch/>
        </p:blipFill>
        <p:spPr bwMode="auto">
          <a:xfrm>
            <a:off x="3684270" y="533400"/>
            <a:ext cx="591820" cy="713105"/>
          </a:xfrm>
          <a:prstGeom prst="rect">
            <a:avLst/>
          </a:prstGeom>
          <a:ln>
            <a:noFill/>
          </a:ln>
          <a:extLst>
            <a:ext uri="{53640926-AAD7-44D8-BBD7-CCE9431645EC}">
              <a14:shadowObscured xmlns:a14="http://schemas.microsoft.com/office/drawing/2010/main"/>
            </a:ext>
          </a:extLst>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5189" y="184934"/>
            <a:ext cx="1079500" cy="1079500"/>
          </a:xfrm>
          <a:prstGeom prst="rect">
            <a:avLst/>
          </a:prstGeom>
          <a:noFill/>
          <a:ln>
            <a:noFill/>
          </a:ln>
        </p:spPr>
      </p:pic>
    </p:spTree>
    <p:extLst>
      <p:ext uri="{BB962C8B-B14F-4D97-AF65-F5344CB8AC3E}">
        <p14:creationId xmlns:p14="http://schemas.microsoft.com/office/powerpoint/2010/main" val="4080273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rtl="1">
              <a:buFontTx/>
              <a:buChar char="-"/>
            </a:pPr>
            <a:r>
              <a:rPr lang="ar-IQ" sz="2800" dirty="0" smtClean="0"/>
              <a:t>تختلف </a:t>
            </a:r>
            <a:r>
              <a:rPr lang="ar-IQ" sz="2800" dirty="0"/>
              <a:t>درجة حرارة </a:t>
            </a:r>
            <a:r>
              <a:rPr lang="ar-IQ" sz="2800" dirty="0">
                <a:cs typeface="+mj-cs"/>
              </a:rPr>
              <a:t>التربة المثلى لنمو النبات باختلاف مراحل نموه </a:t>
            </a:r>
            <a:r>
              <a:rPr lang="ar-IQ" sz="2800" dirty="0" smtClean="0">
                <a:cs typeface="+mj-cs"/>
              </a:rPr>
              <a:t>إذ</a:t>
            </a:r>
          </a:p>
          <a:p>
            <a:pPr algn="just" rtl="1">
              <a:buFontTx/>
              <a:buChar char="-"/>
            </a:pPr>
            <a:r>
              <a:rPr lang="ar-IQ" sz="2800" dirty="0" smtClean="0">
                <a:cs typeface="+mj-cs"/>
              </a:rPr>
              <a:t> </a:t>
            </a:r>
            <a:r>
              <a:rPr lang="ar-IQ" sz="2800" dirty="0">
                <a:cs typeface="+mj-cs"/>
              </a:rPr>
              <a:t>تلائمه درجة حرارة </a:t>
            </a:r>
            <a:r>
              <a:rPr lang="en-US" sz="2800" dirty="0">
                <a:cs typeface="+mj-cs"/>
              </a:rPr>
              <a:t>24</a:t>
            </a:r>
            <a:r>
              <a:rPr lang="ar-IQ" sz="2800" dirty="0">
                <a:cs typeface="+mj-cs"/>
              </a:rPr>
              <a:t>م◦ للانبات وبتقدم النمو يفضل انخفاض درجة الحرارة الى </a:t>
            </a:r>
            <a:r>
              <a:rPr lang="en-US" sz="2800" dirty="0">
                <a:cs typeface="+mj-cs"/>
              </a:rPr>
              <a:t>18</a:t>
            </a:r>
            <a:r>
              <a:rPr lang="ar-IQ" sz="2800" dirty="0">
                <a:cs typeface="+mj-cs"/>
              </a:rPr>
              <a:t>م◦ </a:t>
            </a:r>
            <a:endParaRPr lang="ar-IQ" sz="2800" dirty="0" smtClean="0">
              <a:cs typeface="+mj-cs"/>
            </a:endParaRPr>
          </a:p>
          <a:p>
            <a:pPr algn="just" rtl="1">
              <a:buFontTx/>
              <a:buChar char="-"/>
            </a:pPr>
            <a:r>
              <a:rPr lang="ar-IQ" sz="2800" dirty="0" smtClean="0">
                <a:cs typeface="+mj-cs"/>
              </a:rPr>
              <a:t>وتتراوح </a:t>
            </a:r>
            <a:r>
              <a:rPr lang="ar-IQ" sz="2800" dirty="0">
                <a:cs typeface="+mj-cs"/>
              </a:rPr>
              <a:t>درجة الحرارة الملائمة لتكوين الدرنات بين </a:t>
            </a:r>
            <a:r>
              <a:rPr lang="en-US" sz="2800" dirty="0">
                <a:cs typeface="+mj-cs"/>
              </a:rPr>
              <a:t>15</a:t>
            </a:r>
            <a:r>
              <a:rPr lang="ar-IQ" sz="2800" dirty="0">
                <a:cs typeface="+mj-cs"/>
              </a:rPr>
              <a:t> – </a:t>
            </a:r>
            <a:r>
              <a:rPr lang="en-US" sz="2800" dirty="0">
                <a:cs typeface="+mj-cs"/>
              </a:rPr>
              <a:t>18</a:t>
            </a:r>
            <a:r>
              <a:rPr lang="ar-IQ" sz="2800" dirty="0">
                <a:cs typeface="+mj-cs"/>
              </a:rPr>
              <a:t>م</a:t>
            </a:r>
            <a:r>
              <a:rPr lang="ar-IQ" sz="2800" dirty="0" smtClean="0">
                <a:cs typeface="+mj-cs"/>
              </a:rPr>
              <a:t>◦</a:t>
            </a:r>
          </a:p>
          <a:p>
            <a:pPr algn="just" rtl="1">
              <a:buFontTx/>
              <a:buChar char="-"/>
            </a:pPr>
            <a:r>
              <a:rPr lang="ar-IQ" sz="2800" dirty="0" smtClean="0">
                <a:cs typeface="+mj-cs"/>
              </a:rPr>
              <a:t>وللنموالخضري </a:t>
            </a:r>
            <a:r>
              <a:rPr lang="en-US" sz="2800" dirty="0">
                <a:cs typeface="+mj-cs"/>
              </a:rPr>
              <a:t>15</a:t>
            </a:r>
            <a:r>
              <a:rPr lang="ar-IQ" sz="2800" dirty="0">
                <a:cs typeface="+mj-cs"/>
              </a:rPr>
              <a:t> – </a:t>
            </a:r>
            <a:r>
              <a:rPr lang="en-US" sz="2800" dirty="0">
                <a:cs typeface="+mj-cs"/>
              </a:rPr>
              <a:t>25</a:t>
            </a:r>
            <a:r>
              <a:rPr lang="ar-IQ" sz="2800" dirty="0">
                <a:cs typeface="+mj-cs"/>
              </a:rPr>
              <a:t>م◦ وتنخفض سرعة النمو عند تعرض النبات الى درجات حرارة اقل من </a:t>
            </a:r>
            <a:r>
              <a:rPr lang="en-US" sz="2800" dirty="0">
                <a:cs typeface="+mj-cs"/>
              </a:rPr>
              <a:t>15</a:t>
            </a:r>
            <a:r>
              <a:rPr lang="ar-IQ" sz="2800" dirty="0">
                <a:cs typeface="+mj-cs"/>
              </a:rPr>
              <a:t>م◦ </a:t>
            </a:r>
            <a:endParaRPr lang="ar-IQ" sz="2800" dirty="0" smtClean="0">
              <a:cs typeface="+mj-cs"/>
            </a:endParaRPr>
          </a:p>
          <a:p>
            <a:pPr algn="just" rtl="1">
              <a:buFontTx/>
              <a:buChar char="-"/>
            </a:pPr>
            <a:r>
              <a:rPr lang="ar-IQ" sz="2800" dirty="0" smtClean="0">
                <a:cs typeface="+mj-cs"/>
              </a:rPr>
              <a:t>ويقل </a:t>
            </a:r>
            <a:r>
              <a:rPr lang="ar-IQ" sz="2800" dirty="0">
                <a:cs typeface="+mj-cs"/>
              </a:rPr>
              <a:t>تكوين الدرنات اذا ارتفعت درجة الحرارة اعلى من </a:t>
            </a:r>
            <a:r>
              <a:rPr lang="en-US" sz="2800" dirty="0">
                <a:cs typeface="+mj-cs"/>
              </a:rPr>
              <a:t>20</a:t>
            </a:r>
            <a:r>
              <a:rPr lang="ar-IQ" sz="2800" dirty="0">
                <a:cs typeface="+mj-cs"/>
              </a:rPr>
              <a:t>م◦ ويتوقف تكوينها عند درجة </a:t>
            </a:r>
            <a:r>
              <a:rPr lang="en-US" sz="2800" dirty="0">
                <a:cs typeface="+mj-cs"/>
              </a:rPr>
              <a:t>29</a:t>
            </a:r>
            <a:r>
              <a:rPr lang="ar-IQ" sz="2800" dirty="0">
                <a:cs typeface="+mj-cs"/>
              </a:rPr>
              <a:t>م◦ </a:t>
            </a:r>
            <a:endParaRPr lang="ar-IQ" sz="2800" dirty="0" smtClean="0">
              <a:cs typeface="+mj-cs"/>
            </a:endParaRPr>
          </a:p>
          <a:p>
            <a:pPr algn="just" rtl="1">
              <a:buFontTx/>
              <a:buChar char="-"/>
            </a:pPr>
            <a:r>
              <a:rPr lang="ar-IQ" sz="2800" dirty="0" smtClean="0">
                <a:cs typeface="+mj-cs"/>
              </a:rPr>
              <a:t>ويعزى </a:t>
            </a:r>
            <a:r>
              <a:rPr lang="ar-IQ" sz="2800" dirty="0">
                <a:cs typeface="+mj-cs"/>
              </a:rPr>
              <a:t>ذلك الى قلة الكربوهيدرات </a:t>
            </a:r>
            <a:r>
              <a:rPr lang="ar-IQ" sz="2800" dirty="0"/>
              <a:t>التي تفيض عن حاجة النبات الى التنفس. </a:t>
            </a:r>
            <a:endParaRPr lang="en-US" sz="2800" dirty="0"/>
          </a:p>
        </p:txBody>
      </p:sp>
    </p:spTree>
    <p:extLst>
      <p:ext uri="{BB962C8B-B14F-4D97-AF65-F5344CB8AC3E}">
        <p14:creationId xmlns:p14="http://schemas.microsoft.com/office/powerpoint/2010/main" val="2039113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rtl="1">
              <a:lnSpc>
                <a:spcPct val="150000"/>
              </a:lnSpc>
              <a:buFontTx/>
              <a:buChar char="-"/>
            </a:pPr>
            <a:r>
              <a:rPr lang="ar-IQ" sz="2800" dirty="0" smtClean="0">
                <a:cs typeface="+mj-cs"/>
              </a:rPr>
              <a:t>لا </a:t>
            </a:r>
            <a:r>
              <a:rPr lang="ar-IQ" sz="2800" dirty="0">
                <a:cs typeface="+mj-cs"/>
              </a:rPr>
              <a:t>يتحمل نبات البطاطا الانجماد الشديد لانه يؤدي الى فقدان الحاصل بسبب تجمد النموات الخضرية ثم تفككها وتلفها وبالتالي ذبول الاوراق وانهيارها وتبدو مائية المظهر وتتلون باللون الاسود وتظهر كأنها محترقة</a:t>
            </a:r>
            <a:r>
              <a:rPr lang="ar-IQ" sz="2800" dirty="0" smtClean="0">
                <a:cs typeface="+mj-cs"/>
              </a:rPr>
              <a:t>،</a:t>
            </a:r>
          </a:p>
        </p:txBody>
      </p:sp>
    </p:spTree>
    <p:extLst>
      <p:ext uri="{BB962C8B-B14F-4D97-AF65-F5344CB8AC3E}">
        <p14:creationId xmlns:p14="http://schemas.microsoft.com/office/powerpoint/2010/main" val="989950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rtl="1">
              <a:lnSpc>
                <a:spcPct val="150000"/>
              </a:lnSpc>
              <a:buFontTx/>
              <a:buChar char="-"/>
            </a:pPr>
            <a:r>
              <a:rPr lang="ar-IQ" sz="2800" dirty="0" smtClean="0">
                <a:cs typeface="+mj-cs"/>
              </a:rPr>
              <a:t>وعند </a:t>
            </a:r>
            <a:r>
              <a:rPr lang="ar-IQ" sz="2800" dirty="0">
                <a:cs typeface="+mj-cs"/>
              </a:rPr>
              <a:t>تعرض الدرنات لدرجة حرارة منخفضة قرب الانجماد لعدة اسابيع يعطيها طعما حلو المذاق لتحول النشأ الى سكر وتجمعه في الدرنة وتصبح غير مقبولة في الطبخ وتتلون بلون داكن غير مرغوب عند استعمالها في صناعة الجبس </a:t>
            </a:r>
            <a:endParaRPr lang="ar-IQ" sz="2800" dirty="0" smtClean="0">
              <a:cs typeface="+mj-cs"/>
            </a:endParaRPr>
          </a:p>
          <a:p>
            <a:pPr algn="just" rtl="1">
              <a:lnSpc>
                <a:spcPct val="150000"/>
              </a:lnSpc>
              <a:buFontTx/>
              <a:buChar char="-"/>
            </a:pPr>
            <a:r>
              <a:rPr lang="ar-IQ" sz="2800" dirty="0" smtClean="0">
                <a:cs typeface="+mj-cs"/>
              </a:rPr>
              <a:t>ويمكن </a:t>
            </a:r>
            <a:r>
              <a:rPr lang="ar-IQ" sz="2800" dirty="0">
                <a:cs typeface="+mj-cs"/>
              </a:rPr>
              <a:t>التقليل من نسبة السكر في الدرنات عند حفظها على درجة حرارة </a:t>
            </a:r>
            <a:r>
              <a:rPr lang="en-US" sz="2800" dirty="0">
                <a:cs typeface="+mj-cs"/>
              </a:rPr>
              <a:t>16</a:t>
            </a:r>
            <a:r>
              <a:rPr lang="ar-IQ" sz="2800" dirty="0">
                <a:cs typeface="+mj-cs"/>
              </a:rPr>
              <a:t> – </a:t>
            </a:r>
            <a:r>
              <a:rPr lang="en-US" sz="2800" dirty="0">
                <a:cs typeface="+mj-cs"/>
              </a:rPr>
              <a:t>21</a:t>
            </a:r>
            <a:r>
              <a:rPr lang="ar-IQ" sz="2800" dirty="0">
                <a:cs typeface="+mj-cs"/>
              </a:rPr>
              <a:t>م◦ لفترة مناسبة </a:t>
            </a:r>
            <a:endParaRPr lang="ar-IQ" sz="2800" dirty="0" smtClean="0">
              <a:cs typeface="+mj-cs"/>
            </a:endParaRPr>
          </a:p>
          <a:p>
            <a:pPr algn="just" rtl="1">
              <a:lnSpc>
                <a:spcPct val="150000"/>
              </a:lnSpc>
              <a:buFontTx/>
              <a:buChar char="-"/>
            </a:pPr>
            <a:r>
              <a:rPr lang="ar-IQ" sz="2800" dirty="0" smtClean="0">
                <a:cs typeface="+mj-cs"/>
              </a:rPr>
              <a:t>إذ </a:t>
            </a:r>
            <a:r>
              <a:rPr lang="ar-IQ" sz="2800" dirty="0">
                <a:cs typeface="+mj-cs"/>
              </a:rPr>
              <a:t>يستغل قسم من السكر في التنفس ويتحول القسم الاخر الى نشأ، </a:t>
            </a:r>
          </a:p>
          <a:p>
            <a:pPr marL="0" indent="0" algn="just" rtl="1">
              <a:buNone/>
            </a:pPr>
            <a:endParaRPr lang="ar-IQ" dirty="0">
              <a:cs typeface="+mj-cs"/>
            </a:endParaRPr>
          </a:p>
        </p:txBody>
      </p:sp>
    </p:spTree>
    <p:extLst>
      <p:ext uri="{BB962C8B-B14F-4D97-AF65-F5344CB8AC3E}">
        <p14:creationId xmlns:p14="http://schemas.microsoft.com/office/powerpoint/2010/main" val="1018610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rtl="1">
              <a:lnSpc>
                <a:spcPct val="150000"/>
              </a:lnSpc>
              <a:buFontTx/>
              <a:buChar char="-"/>
            </a:pPr>
            <a:r>
              <a:rPr lang="ar-IQ" sz="2800" dirty="0" smtClean="0">
                <a:cs typeface="+mj-cs"/>
              </a:rPr>
              <a:t>ان </a:t>
            </a:r>
            <a:r>
              <a:rPr lang="ar-IQ" sz="2800" dirty="0">
                <a:cs typeface="+mj-cs"/>
              </a:rPr>
              <a:t>اهمية الحرارة المنخفضة قليلا في النصف الثاني من حياة النبات </a:t>
            </a:r>
            <a:endParaRPr lang="ar-IQ" sz="2800" dirty="0" smtClean="0">
              <a:cs typeface="+mj-cs"/>
            </a:endParaRPr>
          </a:p>
          <a:p>
            <a:pPr algn="just" rtl="1">
              <a:lnSpc>
                <a:spcPct val="150000"/>
              </a:lnSpc>
              <a:buFontTx/>
              <a:buChar char="-"/>
            </a:pPr>
            <a:r>
              <a:rPr lang="ar-IQ" sz="2800" dirty="0" smtClean="0">
                <a:cs typeface="+mj-cs"/>
              </a:rPr>
              <a:t>تعود </a:t>
            </a:r>
            <a:r>
              <a:rPr lang="ar-IQ" sz="2800" dirty="0">
                <a:cs typeface="+mj-cs"/>
              </a:rPr>
              <a:t>الى انها تؤدي الى خفض معدل التنفس في جميع اجزاء </a:t>
            </a:r>
            <a:r>
              <a:rPr lang="ar-IQ" sz="2800" dirty="0" smtClean="0">
                <a:cs typeface="+mj-cs"/>
              </a:rPr>
              <a:t>النبات</a:t>
            </a:r>
          </a:p>
          <a:p>
            <a:pPr algn="just" rtl="1">
              <a:lnSpc>
                <a:spcPct val="150000"/>
              </a:lnSpc>
              <a:buFontTx/>
              <a:buChar char="-"/>
            </a:pPr>
            <a:r>
              <a:rPr lang="ar-IQ" sz="2800" dirty="0" smtClean="0">
                <a:cs typeface="+mj-cs"/>
              </a:rPr>
              <a:t> </a:t>
            </a:r>
            <a:r>
              <a:rPr lang="ar-IQ" sz="2800" dirty="0">
                <a:cs typeface="+mj-cs"/>
              </a:rPr>
              <a:t>ويؤدي الى خزن الفائض من المواد الغذائية في الدرنات.</a:t>
            </a:r>
          </a:p>
          <a:p>
            <a:pPr marL="0" indent="0" algn="just" rtl="1">
              <a:buNone/>
            </a:pPr>
            <a:endParaRPr lang="ar-IQ" dirty="0">
              <a:cs typeface="+mj-cs"/>
            </a:endParaRPr>
          </a:p>
        </p:txBody>
      </p:sp>
    </p:spTree>
    <p:extLst>
      <p:ext uri="{BB962C8B-B14F-4D97-AF65-F5344CB8AC3E}">
        <p14:creationId xmlns:p14="http://schemas.microsoft.com/office/powerpoint/2010/main" val="3075928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rtl="1">
              <a:lnSpc>
                <a:spcPct val="150000"/>
              </a:lnSpc>
              <a:buFontTx/>
              <a:buChar char="-"/>
            </a:pPr>
            <a:r>
              <a:rPr lang="ar-IQ" sz="2800" dirty="0" smtClean="0">
                <a:cs typeface="+mj-cs"/>
              </a:rPr>
              <a:t>درجة </a:t>
            </a:r>
            <a:r>
              <a:rPr lang="ar-IQ" sz="2800" dirty="0">
                <a:cs typeface="+mj-cs"/>
              </a:rPr>
              <a:t>حرارة الليل مهمة ايضا في تكوين </a:t>
            </a:r>
            <a:r>
              <a:rPr lang="ar-IQ" sz="2800" dirty="0" smtClean="0">
                <a:cs typeface="+mj-cs"/>
              </a:rPr>
              <a:t>الدرنات</a:t>
            </a:r>
          </a:p>
          <a:p>
            <a:pPr algn="just" rtl="1">
              <a:lnSpc>
                <a:spcPct val="150000"/>
              </a:lnSpc>
              <a:buFontTx/>
              <a:buChar char="-"/>
            </a:pPr>
            <a:r>
              <a:rPr lang="ar-IQ" sz="2800" dirty="0" smtClean="0">
                <a:cs typeface="+mj-cs"/>
              </a:rPr>
              <a:t> </a:t>
            </a:r>
            <a:r>
              <a:rPr lang="ar-IQ" sz="2800" dirty="0">
                <a:cs typeface="+mj-cs"/>
              </a:rPr>
              <a:t>إذ لاتتكون الدرنات عند وصول درجة حرارة الليل الى اكثر من </a:t>
            </a:r>
            <a:r>
              <a:rPr lang="en-US" sz="2800" dirty="0">
                <a:cs typeface="+mj-cs"/>
              </a:rPr>
              <a:t>20</a:t>
            </a:r>
            <a:r>
              <a:rPr lang="ar-IQ" sz="2800" dirty="0">
                <a:cs typeface="+mj-cs"/>
              </a:rPr>
              <a:t>م◦ حتى وان كان النبات ينمو جيدا </a:t>
            </a:r>
            <a:endParaRPr lang="ar-IQ" sz="2800" dirty="0" smtClean="0">
              <a:cs typeface="+mj-cs"/>
            </a:endParaRPr>
          </a:p>
          <a:p>
            <a:pPr algn="just" rtl="1">
              <a:lnSpc>
                <a:spcPct val="150000"/>
              </a:lnSpc>
              <a:buFontTx/>
              <a:buChar char="-"/>
            </a:pPr>
            <a:r>
              <a:rPr lang="ar-IQ" sz="2800" dirty="0" smtClean="0">
                <a:cs typeface="+mj-cs"/>
              </a:rPr>
              <a:t>وانسب </a:t>
            </a:r>
            <a:r>
              <a:rPr lang="ar-IQ" sz="2800" dirty="0">
                <a:cs typeface="+mj-cs"/>
              </a:rPr>
              <a:t>درجة حرارة ليلية لتكوين ونمو الدرنات هي بين </a:t>
            </a:r>
            <a:r>
              <a:rPr lang="en-US" sz="2800" dirty="0">
                <a:cs typeface="+mj-cs"/>
              </a:rPr>
              <a:t>10</a:t>
            </a:r>
            <a:r>
              <a:rPr lang="ar-IQ" sz="2800" dirty="0">
                <a:cs typeface="+mj-cs"/>
              </a:rPr>
              <a:t> – </a:t>
            </a:r>
            <a:r>
              <a:rPr lang="en-US" sz="2800" dirty="0">
                <a:cs typeface="+mj-cs"/>
              </a:rPr>
              <a:t>14</a:t>
            </a:r>
            <a:r>
              <a:rPr lang="ar-IQ" sz="2800" dirty="0">
                <a:cs typeface="+mj-cs"/>
              </a:rPr>
              <a:t>م◦ </a:t>
            </a:r>
            <a:endParaRPr lang="ar-IQ" sz="2800" dirty="0" smtClean="0">
              <a:cs typeface="+mj-cs"/>
            </a:endParaRPr>
          </a:p>
        </p:txBody>
      </p:sp>
    </p:spTree>
    <p:extLst>
      <p:ext uri="{BB962C8B-B14F-4D97-AF65-F5344CB8AC3E}">
        <p14:creationId xmlns:p14="http://schemas.microsoft.com/office/powerpoint/2010/main" val="30881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lnSpc>
                <a:spcPct val="150000"/>
              </a:lnSpc>
              <a:buFontTx/>
              <a:buChar char="-"/>
            </a:pPr>
            <a:r>
              <a:rPr lang="ar-IQ" sz="2800" dirty="0">
                <a:cs typeface="+mj-cs"/>
              </a:rPr>
              <a:t>وان انخفاض الحرارة ليلا يقلل من مفعول ارتفاع الحرارة نهارا </a:t>
            </a:r>
          </a:p>
          <a:p>
            <a:pPr algn="just" rtl="1">
              <a:lnSpc>
                <a:spcPct val="150000"/>
              </a:lnSpc>
              <a:buFontTx/>
              <a:buChar char="-"/>
            </a:pPr>
            <a:r>
              <a:rPr lang="ar-IQ" sz="2800" dirty="0">
                <a:cs typeface="+mj-cs"/>
              </a:rPr>
              <a:t>في حين ان ارتفاع الحرارة ليلا له تأثير ضار على تكوين الدرنات ونموها نتيجة لزيادة معدل التنفس للنبات واستهلاكه لمعظم الغذاء المصنع عن طريق هذه العملية، </a:t>
            </a:r>
          </a:p>
          <a:p>
            <a:endParaRPr lang="ar-IQ" dirty="0"/>
          </a:p>
        </p:txBody>
      </p:sp>
    </p:spTree>
    <p:extLst>
      <p:ext uri="{BB962C8B-B14F-4D97-AF65-F5344CB8AC3E}">
        <p14:creationId xmlns:p14="http://schemas.microsoft.com/office/powerpoint/2010/main" val="1542300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rtl="1">
              <a:lnSpc>
                <a:spcPct val="150000"/>
              </a:lnSpc>
              <a:buFontTx/>
              <a:buChar char="-"/>
            </a:pPr>
            <a:r>
              <a:rPr lang="ar-IQ" sz="2800" dirty="0" smtClean="0">
                <a:cs typeface="+mj-cs"/>
              </a:rPr>
              <a:t>من </a:t>
            </a:r>
            <a:r>
              <a:rPr lang="ar-IQ" sz="2800" dirty="0">
                <a:cs typeface="+mj-cs"/>
              </a:rPr>
              <a:t>جهة اخرى ان حرارة الليل لاتؤثر الا على معدل </a:t>
            </a:r>
            <a:r>
              <a:rPr lang="ar-IQ" sz="2800" dirty="0" smtClean="0">
                <a:cs typeface="+mj-cs"/>
              </a:rPr>
              <a:t>التنفس</a:t>
            </a:r>
          </a:p>
          <a:p>
            <a:pPr algn="just" rtl="1">
              <a:lnSpc>
                <a:spcPct val="150000"/>
              </a:lnSpc>
              <a:buFontTx/>
              <a:buChar char="-"/>
            </a:pPr>
            <a:r>
              <a:rPr lang="ar-IQ" sz="2800" dirty="0" smtClean="0">
                <a:cs typeface="+mj-cs"/>
              </a:rPr>
              <a:t>في </a:t>
            </a:r>
            <a:r>
              <a:rPr lang="ar-IQ" sz="2800" dirty="0">
                <a:cs typeface="+mj-cs"/>
              </a:rPr>
              <a:t>حين ان حرارة النهار المنخفضة تؤثر الى جانب ذلك على معدل البناء الضوئي الذي ينخفض ايضا بانخفاض درجة الحرارة </a:t>
            </a:r>
            <a:endParaRPr lang="ar-IQ" sz="2800" dirty="0" smtClean="0">
              <a:cs typeface="+mj-cs"/>
            </a:endParaRPr>
          </a:p>
          <a:p>
            <a:pPr algn="just" rtl="1">
              <a:lnSpc>
                <a:spcPct val="150000"/>
              </a:lnSpc>
              <a:buFontTx/>
              <a:buChar char="-"/>
            </a:pPr>
            <a:r>
              <a:rPr lang="ar-IQ" sz="2800" dirty="0" smtClean="0">
                <a:cs typeface="+mj-cs"/>
              </a:rPr>
              <a:t>وعلى </a:t>
            </a:r>
            <a:r>
              <a:rPr lang="ar-IQ" sz="2800" dirty="0">
                <a:cs typeface="+mj-cs"/>
              </a:rPr>
              <a:t>الرغم من ذلك فأن انخفاض درجة الحرارة نهارا يعد افضل من ارتفاعها </a:t>
            </a:r>
            <a:endParaRPr lang="ar-IQ" sz="2800" dirty="0" smtClean="0">
              <a:cs typeface="+mj-cs"/>
            </a:endParaRPr>
          </a:p>
          <a:p>
            <a:pPr algn="just" rtl="1">
              <a:lnSpc>
                <a:spcPct val="150000"/>
              </a:lnSpc>
              <a:buFontTx/>
              <a:buChar char="-"/>
            </a:pPr>
            <a:r>
              <a:rPr lang="ar-IQ" sz="2800" dirty="0" smtClean="0">
                <a:cs typeface="+mj-cs"/>
              </a:rPr>
              <a:t>لان </a:t>
            </a:r>
            <a:r>
              <a:rPr lang="ar-IQ" sz="2800" dirty="0">
                <a:cs typeface="+mj-cs"/>
              </a:rPr>
              <a:t>ارتفاعها كثيرا يجعل معدل الهدم بالتنفس اكبر من معدل البناء الضوئي ويكون تاثير ذلك سلبيا.</a:t>
            </a:r>
          </a:p>
          <a:p>
            <a:pPr>
              <a:lnSpc>
                <a:spcPct val="150000"/>
              </a:lnSpc>
            </a:pPr>
            <a:endParaRPr lang="ar-IQ" sz="2800" dirty="0"/>
          </a:p>
        </p:txBody>
      </p:sp>
    </p:spTree>
    <p:extLst>
      <p:ext uri="{BB962C8B-B14F-4D97-AF65-F5344CB8AC3E}">
        <p14:creationId xmlns:p14="http://schemas.microsoft.com/office/powerpoint/2010/main" val="1055264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rtl="1">
              <a:lnSpc>
                <a:spcPct val="150000"/>
              </a:lnSpc>
              <a:buFontTx/>
              <a:buChar char="-"/>
            </a:pPr>
            <a:r>
              <a:rPr lang="ar-IQ" sz="2800" dirty="0" smtClean="0">
                <a:cs typeface="+mj-cs"/>
              </a:rPr>
              <a:t>ليس </a:t>
            </a:r>
            <a:r>
              <a:rPr lang="ar-IQ" sz="2800" dirty="0">
                <a:cs typeface="+mj-cs"/>
              </a:rPr>
              <a:t>لانخفاض  درجة حرارة التربة مفعول يذكر على نمو الدرنات اذا كانت درجة الحرارة مرتفعة الا ان اعتدال الحرارة الى حوالي </a:t>
            </a:r>
            <a:r>
              <a:rPr lang="en-US" sz="2800" dirty="0">
                <a:cs typeface="+mj-cs"/>
              </a:rPr>
              <a:t>20</a:t>
            </a:r>
            <a:r>
              <a:rPr lang="ar-IQ" sz="2800" dirty="0">
                <a:cs typeface="+mj-cs"/>
              </a:rPr>
              <a:t>م◦ </a:t>
            </a:r>
            <a:endParaRPr lang="ar-IQ" sz="2800" dirty="0" smtClean="0">
              <a:cs typeface="+mj-cs"/>
            </a:endParaRPr>
          </a:p>
          <a:p>
            <a:pPr algn="just" rtl="1">
              <a:lnSpc>
                <a:spcPct val="150000"/>
              </a:lnSpc>
              <a:buFontTx/>
              <a:buChar char="-"/>
            </a:pPr>
            <a:r>
              <a:rPr lang="ar-IQ" sz="2800" dirty="0" smtClean="0">
                <a:cs typeface="+mj-cs"/>
              </a:rPr>
              <a:t>قد </a:t>
            </a:r>
            <a:r>
              <a:rPr lang="ar-IQ" sz="2800" dirty="0">
                <a:cs typeface="+mj-cs"/>
              </a:rPr>
              <a:t>يساعد على امتصاص بعض العناصر الغذائية لنموه ويبدو ان درجة حرارة التربة المرتفعة تؤدي الى زيادة الدرنات المعقدة وتكوين درنات مشوهة الشكل </a:t>
            </a:r>
            <a:endParaRPr lang="ar-IQ" sz="2800" dirty="0" smtClean="0">
              <a:cs typeface="+mj-cs"/>
            </a:endParaRPr>
          </a:p>
        </p:txBody>
      </p:sp>
    </p:spTree>
    <p:extLst>
      <p:ext uri="{BB962C8B-B14F-4D97-AF65-F5344CB8AC3E}">
        <p14:creationId xmlns:p14="http://schemas.microsoft.com/office/powerpoint/2010/main" val="2678600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rtl="1">
              <a:lnSpc>
                <a:spcPct val="150000"/>
              </a:lnSpc>
              <a:buFontTx/>
              <a:buChar char="-"/>
            </a:pPr>
            <a:r>
              <a:rPr lang="ar-IQ" sz="2800" dirty="0">
                <a:cs typeface="+mj-cs"/>
              </a:rPr>
              <a:t>كما تؤدي الى تحليق ساق النبات عند مكان تلامسه مع التربة وتبدا الاعراض بظهور لون رصاصي ضارب الى البياض في منطقة الاصابة، </a:t>
            </a:r>
          </a:p>
          <a:p>
            <a:pPr algn="just" rtl="1">
              <a:lnSpc>
                <a:spcPct val="150000"/>
              </a:lnSpc>
              <a:buFontTx/>
              <a:buChar char="-"/>
            </a:pPr>
            <a:r>
              <a:rPr lang="ar-IQ" sz="2800" dirty="0">
                <a:cs typeface="+mj-cs"/>
              </a:rPr>
              <a:t>وقد تؤدي الاصابة الثانوية بالكائنات الدقيقة الى تلون النسيج المصاب باللون البني الداكن وقد يتعفن نتيجة لذلك وتشتد الاصابة في المراحل الاولى من حياة النبات عندما تكون النموات الخضرية صغيرة ولاتكفي لتظليل التربة عند قاعدة النبات.</a:t>
            </a:r>
          </a:p>
          <a:p>
            <a:endParaRPr lang="ar-IQ" dirty="0"/>
          </a:p>
        </p:txBody>
      </p:sp>
    </p:spTree>
    <p:extLst>
      <p:ext uri="{BB962C8B-B14F-4D97-AF65-F5344CB8AC3E}">
        <p14:creationId xmlns:p14="http://schemas.microsoft.com/office/powerpoint/2010/main" val="3887680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rtl="1">
              <a:lnSpc>
                <a:spcPct val="150000"/>
              </a:lnSpc>
              <a:buFontTx/>
              <a:buChar char="-"/>
            </a:pPr>
            <a:r>
              <a:rPr lang="ar-IQ" sz="2800" dirty="0" smtClean="0">
                <a:cs typeface="+mj-cs"/>
              </a:rPr>
              <a:t>تجود </a:t>
            </a:r>
            <a:r>
              <a:rPr lang="ar-IQ" sz="2800" dirty="0">
                <a:cs typeface="+mj-cs"/>
              </a:rPr>
              <a:t>نباتات البطاطا في الجو المائل الى البرودة الا انها تتضرر من البرودة الشديدة </a:t>
            </a:r>
            <a:endParaRPr lang="ar-IQ" sz="2800" dirty="0" smtClean="0">
              <a:cs typeface="+mj-cs"/>
            </a:endParaRPr>
          </a:p>
          <a:p>
            <a:pPr algn="just" rtl="1">
              <a:lnSpc>
                <a:spcPct val="150000"/>
              </a:lnSpc>
              <a:buFontTx/>
              <a:buChar char="-"/>
            </a:pPr>
            <a:r>
              <a:rPr lang="ar-IQ" sz="2800" dirty="0" smtClean="0">
                <a:cs typeface="+mj-cs"/>
              </a:rPr>
              <a:t>ويؤدي </a:t>
            </a:r>
            <a:r>
              <a:rPr lang="ar-IQ" sz="2800" dirty="0">
                <a:cs typeface="+mj-cs"/>
              </a:rPr>
              <a:t>تعرضها لدرجة حرارة تزيد عن درجة حرارة الانجماد وتقل عن </a:t>
            </a:r>
            <a:r>
              <a:rPr lang="en-US" sz="2800" dirty="0">
                <a:cs typeface="+mj-cs"/>
              </a:rPr>
              <a:t>4 </a:t>
            </a:r>
            <a:r>
              <a:rPr lang="ar-IQ" sz="2800" dirty="0">
                <a:cs typeface="+mj-cs"/>
              </a:rPr>
              <a:t>م◦ لعدة أيام قبل الحصاد الى اصابة الدرنات بأضرار البرودة التي من اهم </a:t>
            </a:r>
            <a:r>
              <a:rPr lang="ar-IQ" sz="2800" dirty="0" smtClean="0">
                <a:cs typeface="+mj-cs"/>
              </a:rPr>
              <a:t>اعراضها </a:t>
            </a:r>
            <a:r>
              <a:rPr lang="ar-IQ" sz="2800" dirty="0">
                <a:cs typeface="+mj-cs"/>
              </a:rPr>
              <a:t>: </a:t>
            </a:r>
          </a:p>
        </p:txBody>
      </p:sp>
    </p:spTree>
    <p:extLst>
      <p:ext uri="{BB962C8B-B14F-4D97-AF65-F5344CB8AC3E}">
        <p14:creationId xmlns:p14="http://schemas.microsoft.com/office/powerpoint/2010/main" val="3857277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67001"/>
          </a:xfrm>
        </p:spPr>
        <p:txBody>
          <a:bodyPr>
            <a:normAutofit fontScale="90000"/>
          </a:bodyPr>
          <a:lstStyle/>
          <a:p>
            <a:pPr rtl="1"/>
            <a:r>
              <a:rPr lang="ar-IQ" b="1" dirty="0"/>
              <a:t>العائلة الباذنجانية</a:t>
            </a:r>
            <a:r>
              <a:rPr lang="en-US" dirty="0"/>
              <a:t/>
            </a:r>
            <a:br>
              <a:rPr lang="en-US" dirty="0"/>
            </a:br>
            <a:r>
              <a:rPr lang="en-US" b="1" dirty="0"/>
              <a:t>Solanaceae</a:t>
            </a:r>
            <a:r>
              <a:rPr lang="en-US" dirty="0"/>
              <a:t/>
            </a:r>
            <a:br>
              <a:rPr lang="en-US" dirty="0"/>
            </a:br>
            <a:r>
              <a:rPr lang="en-US" b="1" dirty="0"/>
              <a:t>Night Shade Family</a:t>
            </a:r>
            <a:r>
              <a:rPr lang="en-US" dirty="0"/>
              <a:t/>
            </a:r>
            <a:br>
              <a:rPr lang="en-US" dirty="0"/>
            </a:br>
            <a:endParaRPr lang="ar-IQ" dirty="0"/>
          </a:p>
        </p:txBody>
      </p:sp>
      <p:sp>
        <p:nvSpPr>
          <p:cNvPr id="3" name="Subtitle 2"/>
          <p:cNvSpPr>
            <a:spLocks noGrp="1"/>
          </p:cNvSpPr>
          <p:nvPr>
            <p:ph type="subTitle" idx="1"/>
          </p:nvPr>
        </p:nvSpPr>
        <p:spPr/>
        <p:txBody>
          <a:bodyPr>
            <a:normAutofit/>
          </a:bodyPr>
          <a:lstStyle/>
          <a:p>
            <a:pPr algn="l" rtl="1"/>
            <a:r>
              <a:rPr lang="ar-IQ" sz="1800" b="1" dirty="0" smtClean="0">
                <a:cs typeface="+mj-cs"/>
              </a:rPr>
              <a:t>م</a:t>
            </a:r>
            <a:r>
              <a:rPr lang="en-US" sz="1800" b="1" dirty="0" smtClean="0">
                <a:cs typeface="+mj-cs"/>
              </a:rPr>
              <a:t>1</a:t>
            </a:r>
            <a:r>
              <a:rPr lang="ar-IQ" sz="1800" b="1" dirty="0" smtClean="0">
                <a:cs typeface="+mj-cs"/>
              </a:rPr>
              <a:t> الثلاثاء </a:t>
            </a:r>
            <a:r>
              <a:rPr lang="en-US" sz="1800" b="1" dirty="0" smtClean="0">
                <a:cs typeface="+mj-cs"/>
              </a:rPr>
              <a:t>1</a:t>
            </a:r>
            <a:r>
              <a:rPr lang="ar-IQ" sz="1800" b="1" dirty="0" smtClean="0">
                <a:cs typeface="+mj-cs"/>
              </a:rPr>
              <a:t>/ </a:t>
            </a:r>
            <a:r>
              <a:rPr lang="en-US" sz="1800" b="1" dirty="0" smtClean="0">
                <a:cs typeface="+mj-cs"/>
              </a:rPr>
              <a:t>3</a:t>
            </a:r>
            <a:r>
              <a:rPr lang="ar-IQ" sz="1800" b="1" dirty="0" smtClean="0">
                <a:cs typeface="+mj-cs"/>
              </a:rPr>
              <a:t>/ </a:t>
            </a:r>
            <a:r>
              <a:rPr lang="en-US" sz="1800" b="1" dirty="0" smtClean="0">
                <a:cs typeface="+mj-cs"/>
              </a:rPr>
              <a:t>2022</a:t>
            </a:r>
            <a:endParaRPr lang="ar-IQ" sz="1800" b="1" dirty="0">
              <a:cs typeface="+mj-cs"/>
            </a:endParaRPr>
          </a:p>
        </p:txBody>
      </p:sp>
    </p:spTree>
    <p:extLst>
      <p:ext uri="{BB962C8B-B14F-4D97-AF65-F5344CB8AC3E}">
        <p14:creationId xmlns:p14="http://schemas.microsoft.com/office/powerpoint/2010/main" val="158178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442913" indent="-442913" algn="just" rtl="1">
              <a:lnSpc>
                <a:spcPct val="150000"/>
              </a:lnSpc>
              <a:buNone/>
            </a:pPr>
            <a:r>
              <a:rPr lang="en-US" dirty="0">
                <a:cs typeface="+mj-cs"/>
              </a:rPr>
              <a:t>1</a:t>
            </a:r>
            <a:r>
              <a:rPr lang="ar-IQ" sz="2800" dirty="0">
                <a:cs typeface="+mj-cs"/>
              </a:rPr>
              <a:t>- زيادة محتوى الدرنات من السكريات المختزلة التي تعد السبب الرئيس لظهور اللون الداكن عند القلي وصناعة الجبس. </a:t>
            </a:r>
            <a:endParaRPr lang="en-US" sz="2800" dirty="0">
              <a:cs typeface="+mj-cs"/>
            </a:endParaRPr>
          </a:p>
          <a:p>
            <a:pPr marL="442913" indent="-442913" algn="just" rtl="1">
              <a:lnSpc>
                <a:spcPct val="150000"/>
              </a:lnSpc>
              <a:buNone/>
            </a:pPr>
            <a:r>
              <a:rPr lang="en-US" sz="2800" dirty="0">
                <a:cs typeface="+mj-cs"/>
              </a:rPr>
              <a:t>2</a:t>
            </a:r>
            <a:r>
              <a:rPr lang="ar-IQ" sz="2800" dirty="0">
                <a:cs typeface="+mj-cs"/>
              </a:rPr>
              <a:t>- يحدث تحلل شبكي داخلي نتيجة لتحلل خلايا اللحاء فقط دون باقي انسجة الدرنة نظرا لكونها اكثر حساسية للحرارة المنخفضة من غيرها. </a:t>
            </a:r>
            <a:endParaRPr lang="en-US" sz="2800" dirty="0">
              <a:cs typeface="+mj-cs"/>
            </a:endParaRPr>
          </a:p>
          <a:p>
            <a:pPr marL="542925" indent="-542925" algn="just" rtl="1">
              <a:lnSpc>
                <a:spcPct val="150000"/>
              </a:lnSpc>
              <a:buNone/>
            </a:pPr>
            <a:r>
              <a:rPr lang="ar-IQ" sz="2800" dirty="0">
                <a:cs typeface="+mj-cs"/>
              </a:rPr>
              <a:t> </a:t>
            </a:r>
            <a:r>
              <a:rPr lang="en-US" sz="2800" dirty="0">
                <a:cs typeface="+mj-cs"/>
              </a:rPr>
              <a:t>3</a:t>
            </a:r>
            <a:r>
              <a:rPr lang="ar-IQ" sz="2800" dirty="0" smtClean="0">
                <a:cs typeface="+mj-cs"/>
              </a:rPr>
              <a:t>- اصابة </a:t>
            </a:r>
            <a:r>
              <a:rPr lang="ar-IQ" sz="2800" dirty="0">
                <a:cs typeface="+mj-cs"/>
              </a:rPr>
              <a:t>الدرنات بالتلون البني وهو عيب فسيولوجي من اهم اعراضه ظهور مناطق داخلية بلون احمر ضارب الى البني او الاسود خاصة في مركز الدرنة وتتشابه الاعراض الى حد كبير مع اعراض الاصابة بحالة القلب الاسود ومع تقدم الاصابة يجف النسيج المتأثر وتظهر فجوات مكانه. </a:t>
            </a:r>
            <a:endParaRPr lang="en-US" sz="2800"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2240417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rtl="1">
              <a:lnSpc>
                <a:spcPct val="150000"/>
              </a:lnSpc>
              <a:buFontTx/>
              <a:buChar char="-"/>
            </a:pPr>
            <a:r>
              <a:rPr lang="ar-IQ" sz="2800" dirty="0" smtClean="0">
                <a:cs typeface="+mj-cs"/>
              </a:rPr>
              <a:t>يؤدي </a:t>
            </a:r>
            <a:r>
              <a:rPr lang="ar-IQ" sz="2800" dirty="0">
                <a:cs typeface="+mj-cs"/>
              </a:rPr>
              <a:t>انخفاض درجة الحرارة  الى تعرض النبات للاصابة بمرض الريزوكتونيا عند القمة النامية للنبات وخاصة على درجة حرارة </a:t>
            </a:r>
            <a:r>
              <a:rPr lang="en-US" sz="2800" dirty="0">
                <a:cs typeface="+mj-cs"/>
              </a:rPr>
              <a:t>21</a:t>
            </a:r>
            <a:r>
              <a:rPr lang="ar-IQ" sz="2800" dirty="0">
                <a:cs typeface="+mj-cs"/>
              </a:rPr>
              <a:t>م◦ او اقل ويكون اكثر خطرا على درجة حرارة </a:t>
            </a:r>
            <a:r>
              <a:rPr lang="en-US" sz="2800" dirty="0">
                <a:cs typeface="+mj-cs"/>
              </a:rPr>
              <a:t>12</a:t>
            </a:r>
            <a:r>
              <a:rPr lang="ar-IQ" sz="2800" dirty="0">
                <a:cs typeface="+mj-cs"/>
              </a:rPr>
              <a:t>م◦ </a:t>
            </a:r>
            <a:endParaRPr lang="ar-IQ" sz="2800" dirty="0" smtClean="0">
              <a:cs typeface="+mj-cs"/>
            </a:endParaRPr>
          </a:p>
          <a:p>
            <a:pPr algn="just" rtl="1">
              <a:lnSpc>
                <a:spcPct val="150000"/>
              </a:lnSpc>
              <a:buFontTx/>
              <a:buChar char="-"/>
            </a:pPr>
            <a:r>
              <a:rPr lang="ar-IQ" sz="2800" dirty="0" smtClean="0">
                <a:cs typeface="+mj-cs"/>
              </a:rPr>
              <a:t>وتتوقف </a:t>
            </a:r>
            <a:r>
              <a:rPr lang="ar-IQ" sz="2800" dirty="0">
                <a:cs typeface="+mj-cs"/>
              </a:rPr>
              <a:t>نسبة الضرر </a:t>
            </a:r>
            <a:r>
              <a:rPr lang="ar-IQ" sz="2800" dirty="0" smtClean="0">
                <a:cs typeface="+mj-cs"/>
              </a:rPr>
              <a:t>على </a:t>
            </a:r>
            <a:r>
              <a:rPr lang="ar-IQ" sz="2800" dirty="0">
                <a:cs typeface="+mj-cs"/>
              </a:rPr>
              <a:t>سرعة ظهور التفرعات من التربة وان ارتفاع درجة الحرارة فوق </a:t>
            </a:r>
            <a:r>
              <a:rPr lang="en-US" sz="2800" dirty="0">
                <a:cs typeface="+mj-cs"/>
              </a:rPr>
              <a:t>21</a:t>
            </a:r>
            <a:r>
              <a:rPr lang="ar-IQ" sz="2800" dirty="0">
                <a:cs typeface="+mj-cs"/>
              </a:rPr>
              <a:t>م◦ يعجل من نمو النبات ويقلل من نمو الفطر.</a:t>
            </a:r>
          </a:p>
        </p:txBody>
      </p:sp>
    </p:spTree>
    <p:extLst>
      <p:ext uri="{BB962C8B-B14F-4D97-AF65-F5344CB8AC3E}">
        <p14:creationId xmlns:p14="http://schemas.microsoft.com/office/powerpoint/2010/main" val="467319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rtl="1">
              <a:lnSpc>
                <a:spcPct val="150000"/>
              </a:lnSpc>
              <a:buFontTx/>
              <a:buChar char="-"/>
            </a:pPr>
            <a:r>
              <a:rPr lang="ar-IQ" sz="2800" dirty="0" smtClean="0">
                <a:cs typeface="+mj-cs"/>
              </a:rPr>
              <a:t>لا </a:t>
            </a:r>
            <a:r>
              <a:rPr lang="ar-IQ" sz="2800" dirty="0">
                <a:cs typeface="+mj-cs"/>
              </a:rPr>
              <a:t>تتحمل درنات البطاطا التعرض لاشعة الشمس القوية بعد الحصاد مباشرة لان ذلك يهيئها للاصابة بالعفن اثناء النقل والخزن دون ان تظهر عليها اعراض خارجية بأستثناء خروج بعض الافرازات المائية من </a:t>
            </a:r>
            <a:r>
              <a:rPr lang="ar-IQ" sz="2800" dirty="0" smtClean="0">
                <a:cs typeface="+mj-cs"/>
              </a:rPr>
              <a:t>العديسات</a:t>
            </a:r>
          </a:p>
          <a:p>
            <a:pPr algn="just" rtl="1">
              <a:lnSpc>
                <a:spcPct val="150000"/>
              </a:lnSpc>
              <a:buFontTx/>
              <a:buChar char="-"/>
            </a:pPr>
            <a:r>
              <a:rPr lang="ar-IQ" sz="2800" dirty="0" smtClean="0">
                <a:cs typeface="+mj-cs"/>
              </a:rPr>
              <a:t> </a:t>
            </a:r>
            <a:r>
              <a:rPr lang="ar-IQ" sz="2800" dirty="0">
                <a:cs typeface="+mj-cs"/>
              </a:rPr>
              <a:t>وتؤدي زيادة مدة التعرض للاشعة القوية خاصة عند ارتفاع درجة الحرارة الى الاصابة بلسعة اولفحة الشمس </a:t>
            </a:r>
            <a:endParaRPr lang="ar-IQ" sz="2800" dirty="0" smtClean="0">
              <a:cs typeface="+mj-cs"/>
            </a:endParaRPr>
          </a:p>
          <a:p>
            <a:pPr algn="just" rtl="1">
              <a:lnSpc>
                <a:spcPct val="150000"/>
              </a:lnSpc>
              <a:buFontTx/>
              <a:buChar char="-"/>
            </a:pPr>
            <a:r>
              <a:rPr lang="ar-IQ" sz="2800" dirty="0" smtClean="0">
                <a:cs typeface="+mj-cs"/>
              </a:rPr>
              <a:t>وتبدو </a:t>
            </a:r>
            <a:r>
              <a:rPr lang="ar-IQ" sz="2800" dirty="0">
                <a:cs typeface="+mj-cs"/>
              </a:rPr>
              <a:t>المناطق المتأثرة غائرة قليلا وتأخذ مظهرا حلقيا</a:t>
            </a:r>
            <a:r>
              <a:rPr lang="ar-IQ" sz="2800" dirty="0" smtClean="0">
                <a:cs typeface="+mj-cs"/>
              </a:rPr>
              <a:t>..... يتبع</a:t>
            </a:r>
            <a:endParaRPr lang="ar-IQ" sz="2800" dirty="0">
              <a:cs typeface="+mj-cs"/>
            </a:endParaRPr>
          </a:p>
        </p:txBody>
      </p:sp>
    </p:spTree>
    <p:extLst>
      <p:ext uri="{BB962C8B-B14F-4D97-AF65-F5344CB8AC3E}">
        <p14:creationId xmlns:p14="http://schemas.microsoft.com/office/powerpoint/2010/main" val="2382132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100" b="1" dirty="0"/>
              <a:t>*الضــــــــوء</a:t>
            </a:r>
            <a:r>
              <a:rPr lang="en-US" dirty="0"/>
              <a:t/>
            </a:r>
            <a:br>
              <a:rPr lang="en-US" dirty="0"/>
            </a:br>
            <a:endParaRPr lang="ar-IQ" dirty="0"/>
          </a:p>
        </p:txBody>
      </p:sp>
      <p:sp>
        <p:nvSpPr>
          <p:cNvPr id="3" name="Content Placeholder 2"/>
          <p:cNvSpPr>
            <a:spLocks noGrp="1"/>
          </p:cNvSpPr>
          <p:nvPr>
            <p:ph idx="1"/>
          </p:nvPr>
        </p:nvSpPr>
        <p:spPr>
          <a:xfrm>
            <a:off x="533400" y="1143000"/>
            <a:ext cx="8229600" cy="4906963"/>
          </a:xfrm>
        </p:spPr>
        <p:txBody>
          <a:bodyPr>
            <a:normAutofit/>
          </a:bodyPr>
          <a:lstStyle/>
          <a:p>
            <a:pPr algn="just" rtl="1">
              <a:lnSpc>
                <a:spcPct val="150000"/>
              </a:lnSpc>
              <a:buFontTx/>
              <a:buChar char="-"/>
            </a:pPr>
            <a:r>
              <a:rPr lang="ar-IQ" sz="2800" dirty="0" smtClean="0">
                <a:cs typeface="+mj-cs"/>
              </a:rPr>
              <a:t>يتحدد </a:t>
            </a:r>
            <a:r>
              <a:rPr lang="ar-IQ" sz="2800" dirty="0">
                <a:cs typeface="+mj-cs"/>
              </a:rPr>
              <a:t>تأثير الضوء في نمو وانتاج البطاطا بطول الفترة الضوئية وشدة ونوعية الضوء، </a:t>
            </a:r>
            <a:endParaRPr lang="ar-IQ" sz="2800" dirty="0" smtClean="0">
              <a:cs typeface="+mj-cs"/>
            </a:endParaRPr>
          </a:p>
          <a:p>
            <a:pPr algn="just" rtl="1">
              <a:lnSpc>
                <a:spcPct val="150000"/>
              </a:lnSpc>
              <a:buFontTx/>
              <a:buChar char="-"/>
            </a:pPr>
            <a:r>
              <a:rPr lang="ar-IQ" sz="2800" dirty="0" smtClean="0">
                <a:cs typeface="+mj-cs"/>
              </a:rPr>
              <a:t>وقد </a:t>
            </a:r>
            <a:r>
              <a:rPr lang="ar-IQ" sz="2800" dirty="0">
                <a:cs typeface="+mj-cs"/>
              </a:rPr>
              <a:t>بينت الدراسات ان بعض اصناف البطاطا حساسة للفترة الضوئية بينما بعضها الآخر له القابلية على تكوين الدرنات تحت مختلف الفترات </a:t>
            </a:r>
            <a:r>
              <a:rPr lang="ar-IQ" sz="2800" dirty="0" smtClean="0">
                <a:cs typeface="+mj-cs"/>
              </a:rPr>
              <a:t>الضوئية،</a:t>
            </a:r>
          </a:p>
        </p:txBody>
      </p:sp>
    </p:spTree>
    <p:extLst>
      <p:ext uri="{BB962C8B-B14F-4D97-AF65-F5344CB8AC3E}">
        <p14:creationId xmlns:p14="http://schemas.microsoft.com/office/powerpoint/2010/main" val="2354054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rtl="1">
              <a:lnSpc>
                <a:spcPct val="150000"/>
              </a:lnSpc>
              <a:buFontTx/>
              <a:buChar char="-"/>
            </a:pPr>
            <a:r>
              <a:rPr lang="ar-IQ" sz="2800" dirty="0" smtClean="0">
                <a:cs typeface="+mj-cs"/>
              </a:rPr>
              <a:t>وبصورة </a:t>
            </a:r>
            <a:r>
              <a:rPr lang="ar-IQ" sz="2800" dirty="0">
                <a:cs typeface="+mj-cs"/>
              </a:rPr>
              <a:t>عامة تشجع الفترات الضوئية القصيرة على تكوين الدرنات </a:t>
            </a:r>
            <a:endParaRPr lang="ar-IQ" sz="2800" dirty="0" smtClean="0">
              <a:cs typeface="+mj-cs"/>
            </a:endParaRPr>
          </a:p>
          <a:p>
            <a:pPr algn="just" rtl="1">
              <a:lnSpc>
                <a:spcPct val="150000"/>
              </a:lnSpc>
              <a:buFontTx/>
              <a:buChar char="-"/>
            </a:pPr>
            <a:r>
              <a:rPr lang="ar-IQ" sz="2800" dirty="0" smtClean="0">
                <a:cs typeface="+mj-cs"/>
              </a:rPr>
              <a:t>وعند </a:t>
            </a:r>
            <a:r>
              <a:rPr lang="ar-IQ" sz="2800" dirty="0">
                <a:cs typeface="+mj-cs"/>
              </a:rPr>
              <a:t>وصول النبات الى مرحلة تكوين حبوب اللقاح التي تستغرق </a:t>
            </a:r>
            <a:r>
              <a:rPr lang="en-US" sz="2800" dirty="0">
                <a:cs typeface="+mj-cs"/>
              </a:rPr>
              <a:t>10 </a:t>
            </a:r>
            <a:r>
              <a:rPr lang="ar-IQ" sz="2800" dirty="0">
                <a:cs typeface="+mj-cs"/>
              </a:rPr>
              <a:t>– </a:t>
            </a:r>
            <a:r>
              <a:rPr lang="en-US" sz="2800" dirty="0">
                <a:cs typeface="+mj-cs"/>
              </a:rPr>
              <a:t>12 </a:t>
            </a:r>
            <a:r>
              <a:rPr lang="ar-IQ" sz="2800" dirty="0">
                <a:cs typeface="+mj-cs"/>
              </a:rPr>
              <a:t> يوما فانه لا يستجيب للفترة الضوئية في هذه المرحلة </a:t>
            </a:r>
            <a:endParaRPr lang="ar-IQ" sz="2800" dirty="0" smtClean="0">
              <a:cs typeface="+mj-cs"/>
            </a:endParaRPr>
          </a:p>
          <a:p>
            <a:pPr algn="just" rtl="1">
              <a:lnSpc>
                <a:spcPct val="150000"/>
              </a:lnSpc>
              <a:buFontTx/>
              <a:buChar char="-"/>
            </a:pPr>
            <a:r>
              <a:rPr lang="ar-IQ" sz="2800" dirty="0" smtClean="0">
                <a:cs typeface="+mj-cs"/>
              </a:rPr>
              <a:t>وانما </a:t>
            </a:r>
            <a:r>
              <a:rPr lang="ar-IQ" sz="2800" dirty="0">
                <a:cs typeface="+mj-cs"/>
              </a:rPr>
              <a:t>تؤثر عليه شدة الاضاءة إذ يؤدي انخفاضها الى ايقاف نمو الدرنات وزيادة عدد السيقان الهوائية والارضية. </a:t>
            </a:r>
            <a:endParaRPr lang="en-US" sz="2800" dirty="0">
              <a:cs typeface="+mj-cs"/>
            </a:endParaRPr>
          </a:p>
          <a:p>
            <a:endParaRPr lang="ar-IQ" dirty="0"/>
          </a:p>
        </p:txBody>
      </p:sp>
    </p:spTree>
    <p:extLst>
      <p:ext uri="{BB962C8B-B14F-4D97-AF65-F5344CB8AC3E}">
        <p14:creationId xmlns:p14="http://schemas.microsoft.com/office/powerpoint/2010/main" val="7262675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150000"/>
              </a:lnSpc>
              <a:buFontTx/>
              <a:buChar char="-"/>
            </a:pPr>
            <a:r>
              <a:rPr lang="ar-IQ" sz="2800" dirty="0" smtClean="0">
                <a:cs typeface="+mj-cs"/>
              </a:rPr>
              <a:t>تتداخل </a:t>
            </a:r>
            <a:r>
              <a:rPr lang="ar-IQ" sz="2800" dirty="0">
                <a:cs typeface="+mj-cs"/>
              </a:rPr>
              <a:t>عوامل الضوء ودرجة الحرارة في تأثيرها على النمو الخضري وتكوين الدرنات، </a:t>
            </a:r>
            <a:endParaRPr lang="ar-IQ" sz="2800" dirty="0" smtClean="0">
              <a:cs typeface="+mj-cs"/>
            </a:endParaRPr>
          </a:p>
          <a:p>
            <a:pPr algn="just" rtl="1">
              <a:lnSpc>
                <a:spcPct val="150000"/>
              </a:lnSpc>
              <a:buFontTx/>
              <a:buChar char="-"/>
            </a:pPr>
            <a:r>
              <a:rPr lang="ar-IQ" sz="2800" dirty="0" smtClean="0">
                <a:cs typeface="+mj-cs"/>
              </a:rPr>
              <a:t>فقد </a:t>
            </a:r>
            <a:r>
              <a:rPr lang="ar-IQ" sz="2800" dirty="0">
                <a:cs typeface="+mj-cs"/>
              </a:rPr>
              <a:t>وجد ان درجات الحرارة المرتفعة وفترة الاضاءة الطويلة تشجع النمو الخضري، </a:t>
            </a:r>
            <a:endParaRPr lang="ar-IQ" sz="2800" dirty="0" smtClean="0">
              <a:cs typeface="+mj-cs"/>
            </a:endParaRPr>
          </a:p>
          <a:p>
            <a:pPr algn="just" rtl="1">
              <a:lnSpc>
                <a:spcPct val="150000"/>
              </a:lnSpc>
              <a:buFontTx/>
              <a:buChar char="-"/>
            </a:pPr>
            <a:r>
              <a:rPr lang="ar-IQ" sz="2800" dirty="0" smtClean="0">
                <a:cs typeface="+mj-cs"/>
              </a:rPr>
              <a:t>في </a:t>
            </a:r>
            <a:r>
              <a:rPr lang="ar-IQ" sz="2800" dirty="0">
                <a:cs typeface="+mj-cs"/>
              </a:rPr>
              <a:t>حين تؤدي الحرارة المنخفضة وفترة الاضاءة القصيرة الى التبكير في تكوين الدرنات، </a:t>
            </a:r>
            <a:endParaRPr lang="ar-IQ" sz="2800" dirty="0" smtClean="0">
              <a:cs typeface="+mj-cs"/>
            </a:endParaRPr>
          </a:p>
        </p:txBody>
      </p:sp>
    </p:spTree>
    <p:extLst>
      <p:ext uri="{BB962C8B-B14F-4D97-AF65-F5344CB8AC3E}">
        <p14:creationId xmlns:p14="http://schemas.microsoft.com/office/powerpoint/2010/main" val="307298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rtl="1">
              <a:lnSpc>
                <a:spcPct val="150000"/>
              </a:lnSpc>
              <a:buFontTx/>
              <a:buChar char="-"/>
            </a:pPr>
            <a:r>
              <a:rPr lang="ar-IQ" sz="2400" dirty="0">
                <a:cs typeface="+mj-cs"/>
              </a:rPr>
              <a:t>وتحت ظروف الفترة الضوئية القصيرة والنهارات الباردة كانت النباتات صغيرة الحجم ونسبة الدرنات الى النمو الخضري مرتفعة جدا، </a:t>
            </a:r>
          </a:p>
          <a:p>
            <a:pPr algn="just" rtl="1">
              <a:lnSpc>
                <a:spcPct val="150000"/>
              </a:lnSpc>
              <a:buFontTx/>
              <a:buChar char="-"/>
            </a:pPr>
            <a:r>
              <a:rPr lang="ar-IQ" sz="2400" dirty="0">
                <a:cs typeface="+mj-cs"/>
              </a:rPr>
              <a:t>وكلما ارتفعت درجة حرارة النهار او ازدادت الفترة الضوئية ادى ذلك الى زيادة النمو الخضري وانخفاض انتاج الدرنات، </a:t>
            </a:r>
          </a:p>
          <a:p>
            <a:pPr algn="just" rtl="1">
              <a:lnSpc>
                <a:spcPct val="150000"/>
              </a:lnSpc>
              <a:buFontTx/>
              <a:buChar char="-"/>
            </a:pPr>
            <a:r>
              <a:rPr lang="ar-IQ" sz="2400" dirty="0">
                <a:cs typeface="+mj-cs"/>
              </a:rPr>
              <a:t>وعلى درجات حرارة مرتفعة جدا ونهارات طويلة فقد توقف تكوين الدرنات وفي بعض الاحيان لم تتكون السيقان الارضية. </a:t>
            </a:r>
          </a:p>
          <a:p>
            <a:endParaRPr lang="ar-IQ" dirty="0"/>
          </a:p>
        </p:txBody>
      </p:sp>
    </p:spTree>
    <p:extLst>
      <p:ext uri="{BB962C8B-B14F-4D97-AF65-F5344CB8AC3E}">
        <p14:creationId xmlns:p14="http://schemas.microsoft.com/office/powerpoint/2010/main" val="58405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rtl="1">
              <a:lnSpc>
                <a:spcPct val="150000"/>
              </a:lnSpc>
              <a:buFontTx/>
              <a:buChar char="-"/>
            </a:pPr>
            <a:r>
              <a:rPr lang="ar-IQ" sz="2800" dirty="0" smtClean="0">
                <a:cs typeface="+mj-cs"/>
              </a:rPr>
              <a:t>للنتروجين </a:t>
            </a:r>
            <a:r>
              <a:rPr lang="ar-IQ" sz="2800" dirty="0">
                <a:cs typeface="+mj-cs"/>
              </a:rPr>
              <a:t>تأثير في انتاج الدرنات</a:t>
            </a:r>
            <a:r>
              <a:rPr lang="ar-IQ" sz="2800" dirty="0" smtClean="0">
                <a:cs typeface="+mj-cs"/>
              </a:rPr>
              <a:t>،</a:t>
            </a:r>
          </a:p>
          <a:p>
            <a:pPr algn="just" rtl="1">
              <a:lnSpc>
                <a:spcPct val="150000"/>
              </a:lnSpc>
              <a:buFontTx/>
              <a:buChar char="-"/>
            </a:pPr>
            <a:r>
              <a:rPr lang="ar-IQ" sz="2800" dirty="0" smtClean="0">
                <a:cs typeface="+mj-cs"/>
              </a:rPr>
              <a:t> </a:t>
            </a:r>
            <a:r>
              <a:rPr lang="ar-IQ" sz="2800" dirty="0">
                <a:cs typeface="+mj-cs"/>
              </a:rPr>
              <a:t>إذ ادى عدم اعطاءه الى النباتات عندما كانت درجات الحرارة مرتفعة الى انتاج الدرنات بينما لم يؤد توفره الى </a:t>
            </a:r>
            <a:r>
              <a:rPr lang="ar-IQ" sz="2800" dirty="0" smtClean="0">
                <a:cs typeface="+mj-cs"/>
              </a:rPr>
              <a:t>ذلك</a:t>
            </a:r>
          </a:p>
          <a:p>
            <a:pPr algn="just" rtl="1">
              <a:lnSpc>
                <a:spcPct val="150000"/>
              </a:lnSpc>
              <a:buFontTx/>
              <a:buChar char="-"/>
            </a:pPr>
            <a:r>
              <a:rPr lang="ar-IQ" sz="2800" dirty="0" smtClean="0">
                <a:cs typeface="+mj-cs"/>
              </a:rPr>
              <a:t> </a:t>
            </a:r>
            <a:r>
              <a:rPr lang="ar-IQ" sz="2800" dirty="0">
                <a:cs typeface="+mj-cs"/>
              </a:rPr>
              <a:t>علما بان توفره بكميات كبيرة يسبب زيادة النمو الخضري للنبات وتقليل عدد الدرنات عندما كانت الظروف ملائمة للنمو الخضري، </a:t>
            </a:r>
            <a:endParaRPr lang="ar-IQ" sz="2800" dirty="0" smtClean="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1657542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rtl="1">
              <a:lnSpc>
                <a:spcPct val="150000"/>
              </a:lnSpc>
              <a:buFontTx/>
              <a:buChar char="-"/>
            </a:pPr>
            <a:r>
              <a:rPr lang="ar-IQ" sz="2800" dirty="0">
                <a:cs typeface="+mj-cs"/>
              </a:rPr>
              <a:t>بينما لايوجد اي تأثير لذلك تحت ظروف الاضاءة القصيرة ودرجات الحرارة المنخفضة، </a:t>
            </a:r>
          </a:p>
          <a:p>
            <a:pPr algn="just" rtl="1">
              <a:lnSpc>
                <a:spcPct val="150000"/>
              </a:lnSpc>
              <a:buFontTx/>
              <a:buChar char="-"/>
            </a:pPr>
            <a:r>
              <a:rPr lang="ar-IQ" sz="2800" dirty="0">
                <a:cs typeface="+mj-cs"/>
              </a:rPr>
              <a:t>واعطت النباتات اكبر كمية من الحاصل عندما توفرت لها كميات كافية من النتروجين وكانت الفترة الضوئية طويلة في بداية الموسم مما شجع على تكوين نمو خضري جيد ونهار قصير نسبيا في اواخر الموسم مما شجع على تكوين الدرنات.</a:t>
            </a:r>
            <a:endParaRPr lang="en-US" sz="2800" dirty="0">
              <a:cs typeface="+mj-cs"/>
            </a:endParaRPr>
          </a:p>
        </p:txBody>
      </p:sp>
    </p:spTree>
    <p:extLst>
      <p:ext uri="{BB962C8B-B14F-4D97-AF65-F5344CB8AC3E}">
        <p14:creationId xmlns:p14="http://schemas.microsoft.com/office/powerpoint/2010/main" val="82022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rtl="1">
              <a:lnSpc>
                <a:spcPct val="150000"/>
              </a:lnSpc>
              <a:buFontTx/>
              <a:buChar char="-"/>
            </a:pPr>
            <a:r>
              <a:rPr lang="ar-IQ" sz="2400" dirty="0" smtClean="0">
                <a:cs typeface="+mj-cs"/>
              </a:rPr>
              <a:t>الفترة </a:t>
            </a:r>
            <a:r>
              <a:rPr lang="ar-IQ" sz="2400" dirty="0">
                <a:cs typeface="+mj-cs"/>
              </a:rPr>
              <a:t>المناسبة لنمو البطاطا في العراق محدودة جدا وتنحصر في الفترة بين اواخر كانون الثاني ومباشرة الارتفاع في درجات الحرارة في اواخر مايس</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اما في الخريف فتبدا من اواخر اب الى اواخر تشرين الثاني او اوائل كانون الاول وهذه القاعدة تنطبق على مناطق زراعة البطاطا الرئيسية في العراق حاليا وهي المنطقة الوسطى والشمالية (ليست الجبلية</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اما المنطقة الجنوبية فتوجد فيها عوامل تحد من زراعة المحصول وخاصة ارتفاع درجة الحرارة وملوحة التربة، </a:t>
            </a:r>
            <a:endParaRPr lang="ar-IQ" sz="2400" dirty="0" smtClean="0">
              <a:cs typeface="+mj-cs"/>
            </a:endParaRPr>
          </a:p>
          <a:p>
            <a:pPr algn="just" rtl="1">
              <a:lnSpc>
                <a:spcPct val="150000"/>
              </a:lnSpc>
              <a:buFontTx/>
              <a:buChar char="-"/>
            </a:pPr>
            <a:r>
              <a:rPr lang="ar-IQ" sz="2400" dirty="0" smtClean="0">
                <a:cs typeface="+mj-cs"/>
              </a:rPr>
              <a:t>اما </a:t>
            </a:r>
            <a:r>
              <a:rPr lang="ar-IQ" sz="2400" dirty="0">
                <a:cs typeface="+mj-cs"/>
              </a:rPr>
              <a:t>المنطقة الجبلية من العراق فتزرع فيها كموعد ربيعي في شهر نيسان لموسم واحد وتعد هذه المنطقة مثالية لانتاج هذا المحصول. </a:t>
            </a:r>
            <a:r>
              <a:rPr lang="ar-IQ" sz="2400" dirty="0" smtClean="0">
                <a:cs typeface="+mj-cs"/>
              </a:rPr>
              <a:t>................... يتبع</a:t>
            </a:r>
            <a:endParaRPr lang="ar-IQ" sz="2400" dirty="0">
              <a:cs typeface="+mj-cs"/>
            </a:endParaRPr>
          </a:p>
        </p:txBody>
      </p:sp>
    </p:spTree>
    <p:extLst>
      <p:ext uri="{BB962C8B-B14F-4D97-AF65-F5344CB8AC3E}">
        <p14:creationId xmlns:p14="http://schemas.microsoft.com/office/powerpoint/2010/main" val="1211275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600" b="1" dirty="0" smtClean="0"/>
              <a:t>البطاطـــا</a:t>
            </a:r>
            <a:r>
              <a:rPr lang="en-US" sz="3600" dirty="0"/>
              <a:t/>
            </a:r>
            <a:br>
              <a:rPr lang="en-US" sz="3600" dirty="0"/>
            </a:br>
            <a:endParaRPr lang="ar-IQ" dirty="0"/>
          </a:p>
        </p:txBody>
      </p:sp>
      <p:sp>
        <p:nvSpPr>
          <p:cNvPr id="3" name="Content Placeholder 2"/>
          <p:cNvSpPr>
            <a:spLocks noGrp="1"/>
          </p:cNvSpPr>
          <p:nvPr>
            <p:ph idx="1"/>
          </p:nvPr>
        </p:nvSpPr>
        <p:spPr/>
        <p:txBody>
          <a:bodyPr/>
          <a:lstStyle/>
          <a:p>
            <a:pPr marL="0" indent="0" algn="just" rtl="1">
              <a:buNone/>
            </a:pPr>
            <a:r>
              <a:rPr lang="ar-IQ" b="1" dirty="0" smtClean="0"/>
              <a:t>-</a:t>
            </a:r>
            <a:r>
              <a:rPr lang="ar-IQ" b="1" dirty="0" smtClean="0">
                <a:cs typeface="+mj-cs"/>
              </a:rPr>
              <a:t>الاسم الانكليزي: </a:t>
            </a:r>
            <a:r>
              <a:rPr lang="en-US" sz="2800" b="1" dirty="0" err="1" smtClean="0">
                <a:cs typeface="+mj-cs"/>
              </a:rPr>
              <a:t>Potetoes</a:t>
            </a:r>
            <a:r>
              <a:rPr lang="en-US" sz="2800" b="1" dirty="0" smtClean="0">
                <a:cs typeface="+mj-cs"/>
              </a:rPr>
              <a:t> </a:t>
            </a:r>
            <a:r>
              <a:rPr lang="en-US" sz="2800" b="1" dirty="0">
                <a:cs typeface="+mj-cs"/>
              </a:rPr>
              <a:t>or Irish </a:t>
            </a:r>
            <a:r>
              <a:rPr lang="en-US" sz="2800" b="1" dirty="0" smtClean="0">
                <a:cs typeface="+mj-cs"/>
              </a:rPr>
              <a:t>Potatoes</a:t>
            </a:r>
          </a:p>
          <a:p>
            <a:pPr marL="0" indent="0" algn="just" rtl="1">
              <a:buNone/>
            </a:pPr>
            <a:r>
              <a:rPr lang="en-US" dirty="0"/>
              <a:t/>
            </a:r>
            <a:br>
              <a:rPr lang="en-US" dirty="0"/>
            </a:br>
            <a:r>
              <a:rPr lang="ar-IQ" dirty="0" smtClean="0">
                <a:cs typeface="+mj-cs"/>
              </a:rPr>
              <a:t>-</a:t>
            </a:r>
            <a:r>
              <a:rPr lang="ar-IQ" b="1" dirty="0" smtClean="0">
                <a:cs typeface="+mj-cs"/>
              </a:rPr>
              <a:t>الاسم العلمــي: </a:t>
            </a:r>
            <a:r>
              <a:rPr lang="en-US" b="1" i="1" dirty="0" err="1" smtClean="0">
                <a:cs typeface="+mj-cs"/>
              </a:rPr>
              <a:t>Solanum</a:t>
            </a:r>
            <a:r>
              <a:rPr lang="en-US" b="1" i="1" dirty="0" smtClean="0">
                <a:cs typeface="+mj-cs"/>
              </a:rPr>
              <a:t> </a:t>
            </a:r>
            <a:r>
              <a:rPr lang="en-US" b="1" i="1" dirty="0" err="1">
                <a:cs typeface="+mj-cs"/>
              </a:rPr>
              <a:t>tuberosum</a:t>
            </a:r>
            <a:r>
              <a:rPr lang="en-US" b="1" dirty="0">
                <a:cs typeface="+mj-cs"/>
              </a:rPr>
              <a:t> L.</a:t>
            </a:r>
            <a:r>
              <a:rPr lang="en-US" dirty="0"/>
              <a:t/>
            </a:r>
            <a:br>
              <a:rPr lang="en-US" dirty="0"/>
            </a:br>
            <a:endParaRPr lang="ar-IQ" dirty="0">
              <a:cs typeface="+mj-cs"/>
            </a:endParaRPr>
          </a:p>
        </p:txBody>
      </p:sp>
    </p:spTree>
    <p:extLst>
      <p:ext uri="{BB962C8B-B14F-4D97-AF65-F5344CB8AC3E}">
        <p14:creationId xmlns:p14="http://schemas.microsoft.com/office/powerpoint/2010/main" val="32547485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400" b="1" dirty="0"/>
              <a:t>*التربة المناسبة</a:t>
            </a:r>
            <a:endParaRPr lang="ar-IQ" sz="24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تزرع </a:t>
            </a:r>
            <a:r>
              <a:rPr lang="ar-IQ" sz="2400" dirty="0">
                <a:cs typeface="+mj-cs"/>
              </a:rPr>
              <a:t>البطاطا في انواع مختلفة من الترب الا ان انسب تربة هي التربة المزيجية الرملية الخصبة الغنية بالمواد العضوية والجيدة الصرف. </a:t>
            </a:r>
            <a:endParaRPr lang="ar-IQ" sz="2400" dirty="0" smtClean="0">
              <a:cs typeface="+mj-cs"/>
            </a:endParaRPr>
          </a:p>
          <a:p>
            <a:pPr algn="just" rtl="1">
              <a:lnSpc>
                <a:spcPct val="150000"/>
              </a:lnSpc>
              <a:buFontTx/>
              <a:buChar char="-"/>
            </a:pPr>
            <a:r>
              <a:rPr lang="ar-IQ" sz="2400" dirty="0" smtClean="0">
                <a:cs typeface="+mj-cs"/>
              </a:rPr>
              <a:t>نبات </a:t>
            </a:r>
            <a:r>
              <a:rPr lang="ar-IQ" sz="2400" dirty="0">
                <a:cs typeface="+mj-cs"/>
              </a:rPr>
              <a:t>البطاطا حساس جدا للصرف والتهوية الضرورية للجذور </a:t>
            </a:r>
            <a:endParaRPr lang="ar-IQ" sz="2400" dirty="0" smtClean="0">
              <a:cs typeface="+mj-cs"/>
            </a:endParaRPr>
          </a:p>
          <a:p>
            <a:pPr algn="just" rtl="1">
              <a:lnSpc>
                <a:spcPct val="150000"/>
              </a:lnSpc>
              <a:buFontTx/>
              <a:buChar char="-"/>
            </a:pPr>
            <a:r>
              <a:rPr lang="ar-IQ" sz="2400" dirty="0" smtClean="0">
                <a:cs typeface="+mj-cs"/>
              </a:rPr>
              <a:t>وتعد </a:t>
            </a:r>
            <a:r>
              <a:rPr lang="ar-IQ" sz="2400" dirty="0">
                <a:cs typeface="+mj-cs"/>
              </a:rPr>
              <a:t>الترب الرملية الخفيفة من اجود انواع الترب لزراعة البطاطا اذا اعطيت التسميد والدورة الزراعية المناسبين وتوفر ماء الري الكافي لمنع انخفاض الحاصل بسبب قلة المياه في مثل هذه الترب.</a:t>
            </a:r>
            <a:endParaRPr lang="en-US" sz="2400"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34235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271463" indent="-271463" algn="just" rtl="1">
              <a:lnSpc>
                <a:spcPct val="150000"/>
              </a:lnSpc>
              <a:buNone/>
            </a:pPr>
            <a:r>
              <a:rPr lang="ar-IQ" sz="2800" dirty="0" smtClean="0">
                <a:cs typeface="+mj-cs"/>
              </a:rPr>
              <a:t>- تميل </a:t>
            </a:r>
            <a:r>
              <a:rPr lang="ar-IQ" sz="2800" dirty="0">
                <a:cs typeface="+mj-cs"/>
              </a:rPr>
              <a:t>الترب الطينية الثقيلة الى الاحتفاظ بالرطوبة وتصبح موحلة (الطين اللزج) تنتج درنات غير منتظمة الشكل ويمكن ان تزرع فيها بشرط ان تبزل جيدا وتضاف اليها المادة العضوية. </a:t>
            </a:r>
            <a:endParaRPr lang="en-US" sz="2800" dirty="0">
              <a:cs typeface="+mj-cs"/>
            </a:endParaRPr>
          </a:p>
          <a:p>
            <a:pPr algn="just" rtl="1">
              <a:lnSpc>
                <a:spcPct val="150000"/>
              </a:lnSpc>
              <a:buFontTx/>
              <a:buChar char="-"/>
            </a:pPr>
            <a:r>
              <a:rPr lang="ar-IQ" sz="2800" dirty="0" smtClean="0">
                <a:cs typeface="+mj-cs"/>
              </a:rPr>
              <a:t>تزرع </a:t>
            </a:r>
            <a:r>
              <a:rPr lang="ar-IQ" sz="2800" dirty="0">
                <a:cs typeface="+mj-cs"/>
              </a:rPr>
              <a:t>البطاطا في الترب الرملية الخفيفة للحصول على حاصل مبكر الا ان كمية الحاصل تكون اقل مقارنة بالترب </a:t>
            </a:r>
            <a:r>
              <a:rPr lang="ar-IQ" sz="2800" dirty="0" smtClean="0">
                <a:cs typeface="+mj-cs"/>
              </a:rPr>
              <a:t>الثقيلة،</a:t>
            </a:r>
          </a:p>
          <a:p>
            <a:pPr algn="just" rtl="1">
              <a:lnSpc>
                <a:spcPct val="150000"/>
              </a:lnSpc>
              <a:buFontTx/>
              <a:buChar char="-"/>
            </a:pPr>
            <a:r>
              <a:rPr lang="ar-IQ" sz="2800" dirty="0" smtClean="0">
                <a:cs typeface="+mj-cs"/>
              </a:rPr>
              <a:t>وبصورة </a:t>
            </a:r>
            <a:r>
              <a:rPr lang="ar-IQ" sz="2800" dirty="0">
                <a:cs typeface="+mj-cs"/>
              </a:rPr>
              <a:t>عامة درنات البطاطا الناتجة في تربة خفيفة تكون ذات شكل مرغوب ويكون لون قشرتها جذابا وافتح من تلك الناتجة في تربة ثقيلة.</a:t>
            </a:r>
          </a:p>
        </p:txBody>
      </p:sp>
    </p:spTree>
    <p:extLst>
      <p:ext uri="{BB962C8B-B14F-4D97-AF65-F5344CB8AC3E}">
        <p14:creationId xmlns:p14="http://schemas.microsoft.com/office/powerpoint/2010/main" val="19844600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rtl="1">
              <a:lnSpc>
                <a:spcPct val="150000"/>
              </a:lnSpc>
              <a:buFontTx/>
              <a:buChar char="-"/>
            </a:pPr>
            <a:r>
              <a:rPr lang="ar-IQ" sz="2800" dirty="0" smtClean="0">
                <a:cs typeface="+mj-cs"/>
              </a:rPr>
              <a:t>يجب </a:t>
            </a:r>
            <a:r>
              <a:rPr lang="ar-IQ" sz="2800" dirty="0">
                <a:cs typeface="+mj-cs"/>
              </a:rPr>
              <a:t>تجنب زراعة البطاطا في الترب الموبؤة بالامراض مثل الجرب، </a:t>
            </a:r>
            <a:endParaRPr lang="ar-IQ" sz="2800" dirty="0" smtClean="0">
              <a:cs typeface="+mj-cs"/>
            </a:endParaRPr>
          </a:p>
          <a:p>
            <a:pPr algn="just" rtl="1">
              <a:lnSpc>
                <a:spcPct val="150000"/>
              </a:lnSpc>
              <a:buFontTx/>
              <a:buChar char="-"/>
            </a:pPr>
            <a:r>
              <a:rPr lang="ar-IQ" sz="2800" dirty="0" smtClean="0">
                <a:cs typeface="+mj-cs"/>
              </a:rPr>
              <a:t>وبينت </a:t>
            </a:r>
            <a:r>
              <a:rPr lang="ar-IQ" sz="2800" dirty="0">
                <a:cs typeface="+mj-cs"/>
              </a:rPr>
              <a:t>التجارب ان نبات البطاطا يتحمل حموضة التربة مقارنة بمحاصيل الخضر الاخرى، وافضل دالة حامضية</a:t>
            </a:r>
            <a:r>
              <a:rPr lang="en-US" sz="2800" dirty="0">
                <a:cs typeface="+mj-cs"/>
              </a:rPr>
              <a:t>pH </a:t>
            </a:r>
            <a:r>
              <a:rPr lang="ar-IQ" sz="2800" dirty="0">
                <a:cs typeface="+mj-cs"/>
              </a:rPr>
              <a:t> مثلى هي </a:t>
            </a:r>
            <a:r>
              <a:rPr lang="en-US" sz="2800" dirty="0">
                <a:cs typeface="+mj-cs"/>
              </a:rPr>
              <a:t>5.2</a:t>
            </a:r>
            <a:r>
              <a:rPr lang="ar-IQ" sz="2800" dirty="0">
                <a:cs typeface="+mj-cs"/>
              </a:rPr>
              <a:t>، </a:t>
            </a:r>
            <a:endParaRPr lang="ar-IQ" sz="2800" dirty="0" smtClean="0">
              <a:cs typeface="+mj-cs"/>
            </a:endParaRPr>
          </a:p>
          <a:p>
            <a:pPr algn="just" rtl="1">
              <a:lnSpc>
                <a:spcPct val="150000"/>
              </a:lnSpc>
              <a:buFontTx/>
              <a:buChar char="-"/>
            </a:pPr>
            <a:r>
              <a:rPr lang="ar-IQ" sz="2800" dirty="0" smtClean="0">
                <a:cs typeface="+mj-cs"/>
              </a:rPr>
              <a:t>كما </a:t>
            </a:r>
            <a:r>
              <a:rPr lang="ar-IQ" sz="2800" dirty="0">
                <a:cs typeface="+mj-cs"/>
              </a:rPr>
              <a:t>ان مرض الجرب الذي يصيب درنات البطاطا يكون معدوما في درجة حموضة </a:t>
            </a:r>
            <a:r>
              <a:rPr lang="en-US" sz="2800" dirty="0">
                <a:cs typeface="+mj-cs"/>
              </a:rPr>
              <a:t>4.4</a:t>
            </a:r>
            <a:r>
              <a:rPr lang="ar-IQ" sz="2800" dirty="0">
                <a:cs typeface="+mj-cs"/>
              </a:rPr>
              <a:t> – </a:t>
            </a:r>
            <a:r>
              <a:rPr lang="en-US" sz="2800" dirty="0">
                <a:cs typeface="+mj-cs"/>
              </a:rPr>
              <a:t>4.8</a:t>
            </a:r>
            <a:r>
              <a:rPr lang="ar-IQ" sz="2800" dirty="0">
                <a:cs typeface="+mj-cs"/>
              </a:rPr>
              <a:t> ويظهر بدرجة قليلة في درجة حموضة </a:t>
            </a:r>
            <a:r>
              <a:rPr lang="en-US" sz="2800" dirty="0">
                <a:cs typeface="+mj-cs"/>
              </a:rPr>
              <a:t>5.2</a:t>
            </a:r>
            <a:r>
              <a:rPr lang="ar-IQ" sz="2800" dirty="0">
                <a:cs typeface="+mj-cs"/>
              </a:rPr>
              <a:t> ويزداد ظهوره بحالة وبائية اذا قلت الحموضة اي ازداد رقم الدالة الحامضية. </a:t>
            </a:r>
          </a:p>
        </p:txBody>
      </p:sp>
    </p:spTree>
    <p:extLst>
      <p:ext uri="{BB962C8B-B14F-4D97-AF65-F5344CB8AC3E}">
        <p14:creationId xmlns:p14="http://schemas.microsoft.com/office/powerpoint/2010/main" val="2180863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rtl="1">
              <a:lnSpc>
                <a:spcPct val="150000"/>
              </a:lnSpc>
              <a:buFontTx/>
              <a:buChar char="-"/>
            </a:pPr>
            <a:r>
              <a:rPr lang="ar-IQ" sz="2800" dirty="0" smtClean="0"/>
              <a:t>البطاطا </a:t>
            </a:r>
            <a:r>
              <a:rPr lang="ar-IQ" sz="2800" dirty="0"/>
              <a:t>من الخضراوات الاشد حساسية لملوثات الجو بالاوزون </a:t>
            </a:r>
            <a:r>
              <a:rPr lang="en-US" sz="2800" dirty="0"/>
              <a:t>Ozone</a:t>
            </a:r>
            <a:r>
              <a:rPr lang="ar-IQ" sz="2800" dirty="0"/>
              <a:t>، </a:t>
            </a:r>
            <a:endParaRPr lang="ar-IQ" sz="2800" dirty="0" smtClean="0"/>
          </a:p>
          <a:p>
            <a:pPr algn="just" rtl="1">
              <a:lnSpc>
                <a:spcPct val="150000"/>
              </a:lnSpc>
              <a:buFontTx/>
              <a:buChar char="-"/>
            </a:pPr>
            <a:r>
              <a:rPr lang="ar-IQ" sz="2800" dirty="0" smtClean="0"/>
              <a:t>كما </a:t>
            </a:r>
            <a:r>
              <a:rPr lang="ar-IQ" sz="2800" dirty="0"/>
              <a:t>انها لاتتحمل الملوحة العالية في التربة او ماء الري وتؤدي زيادتها الى نقص عدد سيقان النبات وعدد الافرع والاوراق والنمو الخضري وتسبب ضعف النمو الجذري ونقص الحاصل ونقص نسبة النشأ في الدرنات مع زيادة نسبة الصوديوم </a:t>
            </a:r>
            <a:r>
              <a:rPr lang="ar-IQ" sz="2800" dirty="0" smtClean="0"/>
              <a:t>والكلور......... يتبع </a:t>
            </a:r>
            <a:endParaRPr lang="ar-IQ" sz="2800" dirty="0">
              <a:cs typeface="+mj-cs"/>
            </a:endParaRPr>
          </a:p>
        </p:txBody>
      </p:sp>
    </p:spTree>
    <p:extLst>
      <p:ext uri="{BB962C8B-B14F-4D97-AF65-F5344CB8AC3E}">
        <p14:creationId xmlns:p14="http://schemas.microsoft.com/office/powerpoint/2010/main" val="2424291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100" b="1" dirty="0"/>
              <a:t>*التكاثر</a:t>
            </a:r>
            <a:r>
              <a:rPr lang="en-US" dirty="0"/>
              <a:t/>
            </a:r>
            <a:br>
              <a:rPr lang="en-US" dirty="0"/>
            </a:br>
            <a:endParaRPr lang="ar-IQ" dirty="0"/>
          </a:p>
        </p:txBody>
      </p:sp>
      <p:sp>
        <p:nvSpPr>
          <p:cNvPr id="3" name="Content Placeholder 2"/>
          <p:cNvSpPr>
            <a:spLocks noGrp="1"/>
          </p:cNvSpPr>
          <p:nvPr>
            <p:ph idx="1"/>
          </p:nvPr>
        </p:nvSpPr>
        <p:spPr/>
        <p:txBody>
          <a:bodyPr/>
          <a:lstStyle/>
          <a:p>
            <a:pPr algn="just" rtl="1">
              <a:lnSpc>
                <a:spcPct val="150000"/>
              </a:lnSpc>
              <a:buFontTx/>
              <a:buChar char="-"/>
            </a:pPr>
            <a:r>
              <a:rPr lang="ar-IQ" sz="2400" dirty="0" smtClean="0">
                <a:cs typeface="+mj-cs"/>
              </a:rPr>
              <a:t>تتكاثر </a:t>
            </a:r>
            <a:r>
              <a:rPr lang="ar-IQ" sz="2400" dirty="0">
                <a:cs typeface="+mj-cs"/>
              </a:rPr>
              <a:t>البطاطا خضريا بالدرنات الكاملة او المجزأة، </a:t>
            </a:r>
            <a:endParaRPr lang="ar-IQ" sz="2400" dirty="0" smtClean="0">
              <a:cs typeface="+mj-cs"/>
            </a:endParaRPr>
          </a:p>
          <a:p>
            <a:pPr algn="just" rtl="1">
              <a:lnSpc>
                <a:spcPct val="150000"/>
              </a:lnSpc>
              <a:buFontTx/>
              <a:buChar char="-"/>
            </a:pPr>
            <a:r>
              <a:rPr lang="ar-IQ" sz="2400" dirty="0" smtClean="0">
                <a:cs typeface="+mj-cs"/>
              </a:rPr>
              <a:t>وتعرف </a:t>
            </a:r>
            <a:r>
              <a:rPr lang="ar-IQ" sz="2400" dirty="0">
                <a:cs typeface="+mj-cs"/>
              </a:rPr>
              <a:t>الدرنات التي تستخدم في الزراعة بإسم </a:t>
            </a:r>
            <a:r>
              <a:rPr lang="ar-IQ" sz="2400" dirty="0" smtClean="0">
                <a:cs typeface="+mj-cs"/>
              </a:rPr>
              <a:t>التقاوي،</a:t>
            </a:r>
          </a:p>
          <a:p>
            <a:pPr algn="just" rtl="1">
              <a:lnSpc>
                <a:spcPct val="150000"/>
              </a:lnSpc>
              <a:buFontTx/>
              <a:buChar char="-"/>
            </a:pPr>
            <a:r>
              <a:rPr lang="ar-IQ" sz="2400" dirty="0" smtClean="0">
                <a:cs typeface="+mj-cs"/>
              </a:rPr>
              <a:t>وتنشأ </a:t>
            </a:r>
            <a:r>
              <a:rPr lang="ar-IQ" sz="2400" dirty="0">
                <a:cs typeface="+mj-cs"/>
              </a:rPr>
              <a:t>العديد من امراض البطاطا بواسطة الدرنات وتسبب خسائر كبيرة في المحصول مما يضطر المزارعين الى استعمال التقاوي المسجلة رغم ارتفاع سعرها</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تقاوي البطاطا الجيدة يجب ان تكون خالية من الامراض ومطابقة للصنف</a:t>
            </a:r>
            <a:r>
              <a:rPr lang="ar-IQ" sz="2400" dirty="0"/>
              <a:t>.</a:t>
            </a:r>
            <a:endParaRPr lang="en-US" sz="2400" dirty="0"/>
          </a:p>
          <a:p>
            <a:pPr marL="0" indent="0" algn="just" rtl="1">
              <a:buNone/>
            </a:pPr>
            <a:endParaRPr lang="ar-IQ" dirty="0">
              <a:cs typeface="+mj-cs"/>
            </a:endParaRPr>
          </a:p>
        </p:txBody>
      </p:sp>
    </p:spTree>
    <p:extLst>
      <p:ext uri="{BB962C8B-B14F-4D97-AF65-F5344CB8AC3E}">
        <p14:creationId xmlns:p14="http://schemas.microsoft.com/office/powerpoint/2010/main" val="1457389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rtl="1">
              <a:lnSpc>
                <a:spcPct val="150000"/>
              </a:lnSpc>
              <a:buFontTx/>
              <a:buChar char="-"/>
            </a:pPr>
            <a:r>
              <a:rPr lang="ar-IQ" sz="2400" dirty="0" smtClean="0">
                <a:cs typeface="+mj-cs"/>
              </a:rPr>
              <a:t>المتبع </a:t>
            </a:r>
            <a:r>
              <a:rPr lang="ar-IQ" sz="2400" dirty="0">
                <a:cs typeface="+mj-cs"/>
              </a:rPr>
              <a:t>في العراق استيراد التقاوي للزراعة الربيعية والاحتفاظ بجزء من الحاصل الربيعي للزراعة الخريفية، </a:t>
            </a:r>
            <a:endParaRPr lang="ar-IQ" sz="2400" dirty="0" smtClean="0">
              <a:cs typeface="+mj-cs"/>
            </a:endParaRPr>
          </a:p>
          <a:p>
            <a:pPr algn="just" rtl="1">
              <a:lnSpc>
                <a:spcPct val="150000"/>
              </a:lnSpc>
              <a:buFontTx/>
              <a:buChar char="-"/>
            </a:pPr>
            <a:r>
              <a:rPr lang="ar-IQ" sz="2400" dirty="0" smtClean="0">
                <a:cs typeface="+mj-cs"/>
              </a:rPr>
              <a:t>ومن </a:t>
            </a:r>
            <a:r>
              <a:rPr lang="ar-IQ" sz="2400" dirty="0">
                <a:cs typeface="+mj-cs"/>
              </a:rPr>
              <a:t>المهم جدا وصول التقاوي في مواعيدها </a:t>
            </a:r>
            <a:r>
              <a:rPr lang="ar-IQ" sz="2400" dirty="0" smtClean="0">
                <a:cs typeface="+mj-cs"/>
              </a:rPr>
              <a:t>لان </a:t>
            </a:r>
            <a:r>
              <a:rPr lang="ar-IQ" sz="2400" dirty="0">
                <a:cs typeface="+mj-cs"/>
              </a:rPr>
              <a:t>تأخيرها يتسبب في انبات البراعم وتكوينها لنموات طويلة ورفيعة وبيضاء اللون وتنكسر بسرعة، </a:t>
            </a:r>
            <a:endParaRPr lang="ar-IQ" sz="2400" dirty="0" smtClean="0">
              <a:cs typeface="+mj-cs"/>
            </a:endParaRPr>
          </a:p>
          <a:p>
            <a:pPr algn="just" rtl="1">
              <a:lnSpc>
                <a:spcPct val="150000"/>
              </a:lnSpc>
              <a:buFontTx/>
              <a:buChar char="-"/>
            </a:pPr>
            <a:r>
              <a:rPr lang="ar-IQ" sz="2400" dirty="0" smtClean="0">
                <a:cs typeface="+mj-cs"/>
              </a:rPr>
              <a:t>كما </a:t>
            </a:r>
            <a:r>
              <a:rPr lang="ar-IQ" sz="2400" dirty="0">
                <a:cs typeface="+mj-cs"/>
              </a:rPr>
              <a:t>ان تأخير زراعة الموسم الربيعي يؤدي الى انخفاض الحاصل وتأخير موعد الزراعة الخريفية فيتأخر نضجها. </a:t>
            </a:r>
          </a:p>
        </p:txBody>
      </p:sp>
    </p:spTree>
    <p:extLst>
      <p:ext uri="{BB962C8B-B14F-4D97-AF65-F5344CB8AC3E}">
        <p14:creationId xmlns:p14="http://schemas.microsoft.com/office/powerpoint/2010/main" val="1952236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rtl="1">
              <a:lnSpc>
                <a:spcPct val="150000"/>
              </a:lnSpc>
              <a:buFontTx/>
              <a:buChar char="-"/>
            </a:pPr>
            <a:r>
              <a:rPr lang="ar-IQ" sz="2400" dirty="0" smtClean="0">
                <a:cs typeface="+mj-cs"/>
              </a:rPr>
              <a:t>الحجم </a:t>
            </a:r>
            <a:r>
              <a:rPr lang="ar-IQ" sz="2400" dirty="0">
                <a:cs typeface="+mj-cs"/>
              </a:rPr>
              <a:t>المناسب لقطعة التقاوي يعتمد على حجم القطعة المزروعة إذ يزداد عدد الدرنات التي يكونها النبات بزيادة وزن قطعة التقاوي المستخدمة في الزراعة ويزداد المحصول تبعا لذلك، </a:t>
            </a:r>
            <a:endParaRPr lang="ar-IQ" sz="2400" dirty="0" smtClean="0">
              <a:cs typeface="+mj-cs"/>
            </a:endParaRPr>
          </a:p>
          <a:p>
            <a:pPr algn="just" rtl="1">
              <a:lnSpc>
                <a:spcPct val="150000"/>
              </a:lnSpc>
              <a:buFontTx/>
              <a:buChar char="-"/>
            </a:pPr>
            <a:r>
              <a:rPr lang="ar-IQ" sz="2400" dirty="0" smtClean="0">
                <a:cs typeface="+mj-cs"/>
              </a:rPr>
              <a:t>الا </a:t>
            </a:r>
            <a:r>
              <a:rPr lang="ar-IQ" sz="2400" dirty="0">
                <a:cs typeface="+mj-cs"/>
              </a:rPr>
              <a:t>ان زيادة حجم قطعة التقاوي تتبعها زيادة كمية التقاوي المستخدمة لوحدة المساحة، </a:t>
            </a:r>
            <a:endParaRPr lang="ar-IQ" sz="2400" dirty="0" smtClean="0">
              <a:cs typeface="+mj-cs"/>
            </a:endParaRPr>
          </a:p>
          <a:p>
            <a:pPr algn="just" rtl="1">
              <a:lnSpc>
                <a:spcPct val="150000"/>
              </a:lnSpc>
              <a:buFontTx/>
              <a:buChar char="-"/>
            </a:pPr>
            <a:r>
              <a:rPr lang="ar-IQ" sz="2400" dirty="0" smtClean="0">
                <a:cs typeface="+mj-cs"/>
              </a:rPr>
              <a:t>نجد </a:t>
            </a:r>
            <a:r>
              <a:rPr lang="ar-IQ" sz="2400" dirty="0">
                <a:cs typeface="+mj-cs"/>
              </a:rPr>
              <a:t>ان الدرنات الصغيرة الحجم تكون اكثر عددا وتعطي حاصل اعلى مقارنة بالدرنات الصغيرة التي تكون غير مأمونة الاستعمال لاحتمال جفافها او انتاجها لنبات ضعيف، </a:t>
            </a:r>
            <a:endParaRPr lang="ar-IQ" sz="2400" dirty="0" smtClean="0">
              <a:cs typeface="+mj-cs"/>
            </a:endParaRPr>
          </a:p>
        </p:txBody>
      </p:sp>
    </p:spTree>
    <p:extLst>
      <p:ext uri="{BB962C8B-B14F-4D97-AF65-F5344CB8AC3E}">
        <p14:creationId xmlns:p14="http://schemas.microsoft.com/office/powerpoint/2010/main" val="3155590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442913" indent="-442913" algn="just" rtl="1">
              <a:lnSpc>
                <a:spcPct val="150000"/>
              </a:lnSpc>
              <a:buNone/>
            </a:pPr>
            <a:r>
              <a:rPr lang="ar-IQ" dirty="0">
                <a:cs typeface="+mj-cs"/>
              </a:rPr>
              <a:t> </a:t>
            </a:r>
            <a:r>
              <a:rPr lang="ar-IQ" sz="2400" dirty="0" smtClean="0">
                <a:cs typeface="+mj-cs"/>
              </a:rPr>
              <a:t>- وانسب </a:t>
            </a:r>
            <a:r>
              <a:rPr lang="ar-IQ" sz="2400" dirty="0">
                <a:cs typeface="+mj-cs"/>
              </a:rPr>
              <a:t>حجم يمكن استعماله لقطعة التقاوي هو الذي يكفي لامداد النبات لحاجته من الغذاء حتى يكتمل تكوين مجموعه الجذري </a:t>
            </a:r>
            <a:endParaRPr lang="ar-IQ" sz="2400" dirty="0" smtClean="0">
              <a:cs typeface="+mj-cs"/>
            </a:endParaRPr>
          </a:p>
          <a:p>
            <a:pPr marL="442913" indent="-442913" algn="just" rtl="1">
              <a:lnSpc>
                <a:spcPct val="150000"/>
              </a:lnSpc>
              <a:buNone/>
            </a:pPr>
            <a:r>
              <a:rPr lang="ar-IQ" sz="2400" dirty="0" smtClean="0">
                <a:cs typeface="+mj-cs"/>
              </a:rPr>
              <a:t>-   ويستغرق </a:t>
            </a:r>
            <a:r>
              <a:rPr lang="ar-IQ" sz="2400" dirty="0">
                <a:cs typeface="+mj-cs"/>
              </a:rPr>
              <a:t>ذلك حوالي ستة أسابيع من الزراعة ويكون النبات قد وصل عند ذلك الى ارتفاع حوالي </a:t>
            </a:r>
            <a:r>
              <a:rPr lang="en-US" sz="2400" dirty="0">
                <a:cs typeface="+mj-cs"/>
              </a:rPr>
              <a:t>25</a:t>
            </a:r>
            <a:r>
              <a:rPr lang="ar-IQ" sz="2400" dirty="0">
                <a:cs typeface="+mj-cs"/>
              </a:rPr>
              <a:t> سم. </a:t>
            </a:r>
            <a:endParaRPr lang="ar-IQ" sz="2400" dirty="0" smtClean="0">
              <a:cs typeface="+mj-cs"/>
            </a:endParaRPr>
          </a:p>
          <a:p>
            <a:pPr marL="442913" indent="-442913" algn="just" rtl="1">
              <a:lnSpc>
                <a:spcPct val="150000"/>
              </a:lnSpc>
              <a:buNone/>
            </a:pPr>
            <a:r>
              <a:rPr lang="ar-IQ" sz="2400" dirty="0" smtClean="0">
                <a:cs typeface="+mj-cs"/>
              </a:rPr>
              <a:t>-  من </a:t>
            </a:r>
            <a:r>
              <a:rPr lang="ar-IQ" sz="2400" dirty="0">
                <a:cs typeface="+mj-cs"/>
              </a:rPr>
              <a:t>الدراسات التي اجريت على الوزن المناسب لقطعة التقاوي على احد الاصناف </a:t>
            </a:r>
            <a:endParaRPr lang="ar-IQ" sz="2400" dirty="0" smtClean="0">
              <a:cs typeface="+mj-cs"/>
            </a:endParaRPr>
          </a:p>
          <a:p>
            <a:pPr marL="442913" indent="-442913" algn="just" rtl="1">
              <a:lnSpc>
                <a:spcPct val="150000"/>
              </a:lnSpc>
              <a:buNone/>
            </a:pPr>
            <a:r>
              <a:rPr lang="ar-IQ" sz="2400" dirty="0" smtClean="0">
                <a:cs typeface="+mj-cs"/>
              </a:rPr>
              <a:t>-  وجد </a:t>
            </a:r>
            <a:r>
              <a:rPr lang="ar-IQ" sz="2400" dirty="0">
                <a:cs typeface="+mj-cs"/>
              </a:rPr>
              <a:t>الباحثون عند استعمال قطعة مجزأة وزنها </a:t>
            </a:r>
            <a:r>
              <a:rPr lang="en-US" sz="2400" dirty="0">
                <a:cs typeface="+mj-cs"/>
              </a:rPr>
              <a:t>15</a:t>
            </a:r>
            <a:r>
              <a:rPr lang="ar-IQ" sz="2400" dirty="0">
                <a:cs typeface="+mj-cs"/>
              </a:rPr>
              <a:t> او </a:t>
            </a:r>
            <a:r>
              <a:rPr lang="en-US" sz="2400" dirty="0">
                <a:cs typeface="+mj-cs"/>
              </a:rPr>
              <a:t>30</a:t>
            </a:r>
            <a:r>
              <a:rPr lang="ar-IQ" sz="2400" dirty="0">
                <a:cs typeface="+mj-cs"/>
              </a:rPr>
              <a:t> او </a:t>
            </a:r>
            <a:r>
              <a:rPr lang="en-US" sz="2400" dirty="0" smtClean="0">
                <a:cs typeface="+mj-cs"/>
              </a:rPr>
              <a:t>45</a:t>
            </a:r>
            <a:r>
              <a:rPr lang="ar-IQ" sz="2400" dirty="0" smtClean="0">
                <a:cs typeface="+mj-cs"/>
              </a:rPr>
              <a:t>او </a:t>
            </a:r>
            <a:r>
              <a:rPr lang="en-US" sz="2400" dirty="0">
                <a:cs typeface="+mj-cs"/>
              </a:rPr>
              <a:t>60</a:t>
            </a:r>
            <a:r>
              <a:rPr lang="ar-IQ" sz="2400" dirty="0">
                <a:cs typeface="+mj-cs"/>
              </a:rPr>
              <a:t> غم او درنات كاملة ان زيادة وزن قطعة التقاوي صاحبها: </a:t>
            </a:r>
          </a:p>
        </p:txBody>
      </p:sp>
    </p:spTree>
    <p:extLst>
      <p:ext uri="{BB962C8B-B14F-4D97-AF65-F5344CB8AC3E}">
        <p14:creationId xmlns:p14="http://schemas.microsoft.com/office/powerpoint/2010/main" val="18467475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lnSpc>
                <a:spcPct val="150000"/>
              </a:lnSpc>
              <a:buNone/>
            </a:pPr>
            <a:r>
              <a:rPr lang="en-US" dirty="0" smtClean="0">
                <a:cs typeface="+mj-cs"/>
              </a:rPr>
              <a:t>1 </a:t>
            </a:r>
            <a:r>
              <a:rPr lang="ar-IQ" sz="2800" dirty="0" smtClean="0">
                <a:cs typeface="+mj-cs"/>
              </a:rPr>
              <a:t>- </a:t>
            </a:r>
            <a:r>
              <a:rPr lang="ar-IQ" sz="2800" dirty="0">
                <a:cs typeface="+mj-cs"/>
              </a:rPr>
              <a:t>زيادة عدد السيقان التي ينتجها النبات.</a:t>
            </a:r>
            <a:endParaRPr lang="en-US" sz="2800" dirty="0">
              <a:cs typeface="+mj-cs"/>
            </a:endParaRPr>
          </a:p>
          <a:p>
            <a:pPr marL="0" indent="0" algn="just" rtl="1">
              <a:lnSpc>
                <a:spcPct val="150000"/>
              </a:lnSpc>
              <a:buNone/>
            </a:pPr>
            <a:r>
              <a:rPr lang="ar-IQ" sz="2800" dirty="0">
                <a:cs typeface="+mj-cs"/>
              </a:rPr>
              <a:t> </a:t>
            </a:r>
            <a:r>
              <a:rPr lang="en-US" sz="2800" dirty="0">
                <a:cs typeface="+mj-cs"/>
              </a:rPr>
              <a:t>2</a:t>
            </a:r>
            <a:r>
              <a:rPr lang="ar-IQ" sz="2800" dirty="0">
                <a:cs typeface="+mj-cs"/>
              </a:rPr>
              <a:t>- نقص نسبة الجور الغائبة.</a:t>
            </a:r>
            <a:endParaRPr lang="en-US" sz="2800" dirty="0">
              <a:cs typeface="+mj-cs"/>
            </a:endParaRPr>
          </a:p>
          <a:p>
            <a:pPr marL="0" indent="0" algn="just" rtl="1">
              <a:lnSpc>
                <a:spcPct val="150000"/>
              </a:lnSpc>
              <a:buNone/>
            </a:pPr>
            <a:r>
              <a:rPr lang="ar-IQ" sz="2800" dirty="0">
                <a:cs typeface="+mj-cs"/>
              </a:rPr>
              <a:t> </a:t>
            </a:r>
            <a:r>
              <a:rPr lang="en-US" sz="2800" dirty="0">
                <a:cs typeface="+mj-cs"/>
              </a:rPr>
              <a:t>3</a:t>
            </a:r>
            <a:r>
              <a:rPr lang="ar-IQ" sz="2800" dirty="0">
                <a:cs typeface="+mj-cs"/>
              </a:rPr>
              <a:t>- زيادة قوة نمو النبت على الدرنة وحجم النبات. </a:t>
            </a:r>
            <a:endParaRPr lang="en-US" sz="2800" dirty="0">
              <a:cs typeface="+mj-cs"/>
            </a:endParaRPr>
          </a:p>
          <a:p>
            <a:pPr marL="357188" indent="-357188" algn="just" rtl="1">
              <a:lnSpc>
                <a:spcPct val="150000"/>
              </a:lnSpc>
              <a:buNone/>
            </a:pPr>
            <a:r>
              <a:rPr lang="ar-IQ" sz="2800" dirty="0" smtClean="0">
                <a:cs typeface="+mj-cs"/>
              </a:rPr>
              <a:t> </a:t>
            </a:r>
            <a:r>
              <a:rPr lang="en-US" sz="2800" dirty="0" smtClean="0">
                <a:cs typeface="+mj-cs"/>
              </a:rPr>
              <a:t>4</a:t>
            </a:r>
            <a:r>
              <a:rPr lang="ar-IQ" sz="2800" dirty="0">
                <a:cs typeface="+mj-cs"/>
              </a:rPr>
              <a:t>- زيادة المحصول الكلي ولكن الارتباط موجبا ومعنويا بين المحصول وحجم قطعة التقاوي               </a:t>
            </a:r>
            <a:endParaRPr lang="ar-IQ" sz="2800" dirty="0" smtClean="0">
              <a:cs typeface="+mj-cs"/>
            </a:endParaRPr>
          </a:p>
        </p:txBody>
      </p:sp>
    </p:spTree>
    <p:extLst>
      <p:ext uri="{BB962C8B-B14F-4D97-AF65-F5344CB8AC3E}">
        <p14:creationId xmlns:p14="http://schemas.microsoft.com/office/powerpoint/2010/main" val="14533053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268288" indent="-268288" algn="just" rtl="1">
              <a:lnSpc>
                <a:spcPct val="150000"/>
              </a:lnSpc>
              <a:buNone/>
            </a:pPr>
            <a:r>
              <a:rPr lang="ar-IQ" dirty="0" smtClean="0">
                <a:cs typeface="+mj-cs"/>
              </a:rPr>
              <a:t>- </a:t>
            </a:r>
            <a:r>
              <a:rPr lang="ar-IQ" sz="2400" dirty="0" smtClean="0">
                <a:cs typeface="+mj-cs"/>
              </a:rPr>
              <a:t>عمليا </a:t>
            </a:r>
            <a:r>
              <a:rPr lang="ar-IQ" sz="2400" dirty="0">
                <a:cs typeface="+mj-cs"/>
              </a:rPr>
              <a:t>فقطعة التقاوي المناسبة للزراعة يتراوح وزنها بين </a:t>
            </a:r>
            <a:r>
              <a:rPr lang="en-US" sz="2400" dirty="0">
                <a:cs typeface="+mj-cs"/>
              </a:rPr>
              <a:t>45</a:t>
            </a:r>
            <a:r>
              <a:rPr lang="ar-IQ" sz="2400" dirty="0">
                <a:cs typeface="+mj-cs"/>
              </a:rPr>
              <a:t> – </a:t>
            </a:r>
            <a:r>
              <a:rPr lang="en-US" sz="2400" dirty="0">
                <a:cs typeface="+mj-cs"/>
              </a:rPr>
              <a:t>60</a:t>
            </a:r>
            <a:r>
              <a:rPr lang="ar-IQ" sz="2400" dirty="0">
                <a:cs typeface="+mj-cs"/>
              </a:rPr>
              <a:t> غم ويتراوح قطرها من </a:t>
            </a:r>
            <a:r>
              <a:rPr lang="en-US" sz="2400" dirty="0">
                <a:cs typeface="+mj-cs"/>
              </a:rPr>
              <a:t>4</a:t>
            </a:r>
            <a:r>
              <a:rPr lang="ar-IQ" sz="2400" dirty="0">
                <a:cs typeface="+mj-cs"/>
              </a:rPr>
              <a:t> – </a:t>
            </a:r>
            <a:r>
              <a:rPr lang="en-US" sz="2400" dirty="0">
                <a:cs typeface="+mj-cs"/>
              </a:rPr>
              <a:t>5</a:t>
            </a:r>
            <a:r>
              <a:rPr lang="ar-IQ" sz="2400" dirty="0">
                <a:cs typeface="+mj-cs"/>
              </a:rPr>
              <a:t> سم ويحكم ذلك العوامل الاقتصادية والبيئية ومسافات الزراعة، </a:t>
            </a:r>
            <a:endParaRPr lang="ar-IQ" sz="2400" dirty="0" smtClean="0">
              <a:cs typeface="+mj-cs"/>
            </a:endParaRPr>
          </a:p>
          <a:p>
            <a:pPr algn="just" rtl="1">
              <a:lnSpc>
                <a:spcPct val="150000"/>
              </a:lnSpc>
              <a:buFontTx/>
              <a:buChar char="-"/>
            </a:pPr>
            <a:r>
              <a:rPr lang="ar-IQ" sz="2400" dirty="0" smtClean="0">
                <a:cs typeface="+mj-cs"/>
              </a:rPr>
              <a:t>وتستخدم </a:t>
            </a:r>
            <a:r>
              <a:rPr lang="ar-IQ" sz="2400" dirty="0">
                <a:cs typeface="+mj-cs"/>
              </a:rPr>
              <a:t>الاحجام الكبيرة عند الزراعة على مسافات </a:t>
            </a:r>
            <a:r>
              <a:rPr lang="ar-IQ" sz="2400" dirty="0" smtClean="0">
                <a:cs typeface="+mj-cs"/>
              </a:rPr>
              <a:t>واسعة،</a:t>
            </a:r>
          </a:p>
          <a:p>
            <a:pPr algn="just" rtl="1">
              <a:lnSpc>
                <a:spcPct val="150000"/>
              </a:lnSpc>
              <a:buFontTx/>
              <a:buChar char="-"/>
            </a:pPr>
            <a:r>
              <a:rPr lang="ar-IQ" sz="2400" dirty="0" smtClean="0">
                <a:cs typeface="+mj-cs"/>
              </a:rPr>
              <a:t>وتعطي </a:t>
            </a:r>
            <a:r>
              <a:rPr lang="ar-IQ" sz="2400" dirty="0">
                <a:cs typeface="+mj-cs"/>
              </a:rPr>
              <a:t>الدرنات الاصغر من ذلك نباتات ضعيفة</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بينما لايكون استعمال الدرنات الاكبر من ذلك </a:t>
            </a:r>
            <a:r>
              <a:rPr lang="ar-IQ" sz="2400" dirty="0" smtClean="0">
                <a:cs typeface="+mj-cs"/>
              </a:rPr>
              <a:t>اقتصاديا،</a:t>
            </a:r>
          </a:p>
          <a:p>
            <a:pPr algn="just" rtl="1">
              <a:lnSpc>
                <a:spcPct val="150000"/>
              </a:lnSpc>
              <a:buFontTx/>
              <a:buChar char="-"/>
            </a:pPr>
            <a:r>
              <a:rPr lang="ar-IQ" sz="2400" dirty="0" smtClean="0">
                <a:cs typeface="+mj-cs"/>
              </a:rPr>
              <a:t>وعند </a:t>
            </a:r>
            <a:r>
              <a:rPr lang="ar-IQ" sz="2400" dirty="0">
                <a:cs typeface="+mj-cs"/>
              </a:rPr>
              <a:t>الزراعة في الجو الحار تتعفن التقاوي المجزأة ويضطر المزارعون الى استخدام الدرنات الكبيرة الحجم نسبيا في الزراعة لانها اقل تعرضا للعفن. </a:t>
            </a:r>
            <a:endParaRPr lang="ar-IQ" sz="2400" dirty="0" smtClean="0">
              <a:cs typeface="+mj-cs"/>
            </a:endParaRPr>
          </a:p>
          <a:p>
            <a:pPr marL="0" indent="0" algn="ctr" rtl="1">
              <a:lnSpc>
                <a:spcPct val="150000"/>
              </a:lnSpc>
              <a:buNone/>
            </a:pPr>
            <a:r>
              <a:rPr lang="ar-IQ" sz="2400" smtClean="0">
                <a:cs typeface="+mj-cs"/>
              </a:rPr>
              <a:t>***************************************************</a:t>
            </a:r>
            <a:endParaRPr lang="en-US" sz="2400"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3126639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lgn="ctr" rtl="1">
              <a:lnSpc>
                <a:spcPct val="150000"/>
              </a:lnSpc>
              <a:buNone/>
            </a:pPr>
            <a:r>
              <a:rPr lang="ar-IQ" sz="2400" dirty="0" smtClean="0">
                <a:cs typeface="+mj-cs"/>
              </a:rPr>
              <a:t>* تعريف بالمحصول</a:t>
            </a:r>
          </a:p>
          <a:p>
            <a:pPr algn="just" rtl="1">
              <a:lnSpc>
                <a:spcPct val="150000"/>
              </a:lnSpc>
              <a:buFontTx/>
              <a:buChar char="-"/>
            </a:pPr>
            <a:r>
              <a:rPr lang="ar-IQ" sz="2400" dirty="0" smtClean="0">
                <a:cs typeface="+mj-cs"/>
              </a:rPr>
              <a:t>البطاطا </a:t>
            </a:r>
            <a:r>
              <a:rPr lang="ar-IQ" sz="2400" dirty="0">
                <a:cs typeface="+mj-cs"/>
              </a:rPr>
              <a:t>من اهم محاصيل الخضر في العالم العربي وفي عدد كبير من دول العالم خاصة في الامريكيتين واوربا، </a:t>
            </a:r>
          </a:p>
          <a:p>
            <a:pPr algn="just" rtl="1">
              <a:lnSpc>
                <a:spcPct val="150000"/>
              </a:lnSpc>
              <a:buFontTx/>
              <a:buChar char="-"/>
            </a:pPr>
            <a:r>
              <a:rPr lang="ar-IQ" sz="2400" dirty="0">
                <a:cs typeface="+mj-cs"/>
              </a:rPr>
              <a:t>وهي تتبع الى العائلة الباذنجانية التي تضم ايضا الطماطة والفلفل والباذنجان فضلا الى خضراوات ثانوية اخرى</a:t>
            </a:r>
            <a:r>
              <a:rPr lang="ar-IQ" sz="2400" dirty="0" smtClean="0">
                <a:cs typeface="+mj-cs"/>
              </a:rPr>
              <a:t>،</a:t>
            </a:r>
          </a:p>
          <a:p>
            <a:pPr algn="just" rtl="1">
              <a:lnSpc>
                <a:spcPct val="150000"/>
              </a:lnSpc>
              <a:buFontTx/>
              <a:buChar char="-"/>
            </a:pPr>
            <a:r>
              <a:rPr lang="ar-IQ" sz="2400" dirty="0" smtClean="0">
                <a:cs typeface="+mj-cs"/>
              </a:rPr>
              <a:t>وتضم </a:t>
            </a:r>
            <a:r>
              <a:rPr lang="ar-IQ" sz="2400" dirty="0">
                <a:cs typeface="+mj-cs"/>
              </a:rPr>
              <a:t>العائلة حوالي </a:t>
            </a:r>
            <a:r>
              <a:rPr lang="en-US" sz="2400" dirty="0">
                <a:cs typeface="+mj-cs"/>
              </a:rPr>
              <a:t>90</a:t>
            </a:r>
            <a:r>
              <a:rPr lang="ar-IQ" sz="2400" dirty="0">
                <a:cs typeface="+mj-cs"/>
              </a:rPr>
              <a:t> جنساً و </a:t>
            </a:r>
            <a:r>
              <a:rPr lang="en-US" sz="2400" dirty="0">
                <a:cs typeface="+mj-cs"/>
              </a:rPr>
              <a:t>2000</a:t>
            </a:r>
            <a:r>
              <a:rPr lang="ar-IQ" sz="2400" dirty="0">
                <a:cs typeface="+mj-cs"/>
              </a:rPr>
              <a:t> نوعاً وتسمى نسبة الى الجنس </a:t>
            </a:r>
            <a:r>
              <a:rPr lang="en-US" sz="2400" i="1" dirty="0" err="1">
                <a:cs typeface="+mj-cs"/>
              </a:rPr>
              <a:t>Solanum</a:t>
            </a:r>
            <a:r>
              <a:rPr lang="ar-IQ" sz="2400" dirty="0">
                <a:cs typeface="+mj-cs"/>
              </a:rPr>
              <a:t> الذي تنتمي اليه والذي يعد من اهم واكبر اجناس العائلة</a:t>
            </a:r>
            <a:r>
              <a:rPr lang="ar-IQ" sz="2400" dirty="0" smtClean="0">
                <a:cs typeface="+mj-cs"/>
              </a:rPr>
              <a:t>،</a:t>
            </a:r>
          </a:p>
          <a:p>
            <a:pPr algn="just" rtl="1">
              <a:lnSpc>
                <a:spcPct val="150000"/>
              </a:lnSpc>
              <a:buFontTx/>
              <a:buChar char="-"/>
            </a:pPr>
            <a:r>
              <a:rPr lang="ar-IQ" sz="2400" dirty="0">
                <a:cs typeface="+mj-cs"/>
              </a:rPr>
              <a:t> إذ يحتوي على اكثر من </a:t>
            </a:r>
            <a:r>
              <a:rPr lang="en-US" sz="2400" dirty="0">
                <a:cs typeface="+mj-cs"/>
              </a:rPr>
              <a:t>1000</a:t>
            </a:r>
            <a:r>
              <a:rPr lang="ar-IQ" sz="2400" dirty="0">
                <a:cs typeface="+mj-cs"/>
              </a:rPr>
              <a:t> نوع، منتشرة في معظم انحاء العالم وتكثر بصفة خاصة في كل من امريكا الوسطى وامريكا الجنوبية من جهة وفي استراليا من جهة اخرى،</a:t>
            </a:r>
          </a:p>
          <a:p>
            <a:pPr algn="just" rtl="1">
              <a:buFontTx/>
              <a:buChar char="-"/>
            </a:pPr>
            <a:endParaRPr lang="ar-IQ" dirty="0" smtClean="0"/>
          </a:p>
        </p:txBody>
      </p:sp>
    </p:spTree>
    <p:extLst>
      <p:ext uri="{BB962C8B-B14F-4D97-AF65-F5344CB8AC3E}">
        <p14:creationId xmlns:p14="http://schemas.microsoft.com/office/powerpoint/2010/main" val="1655928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791200"/>
          </a:xfrm>
        </p:spPr>
        <p:txBody>
          <a:bodyPr/>
          <a:lstStyle/>
          <a:p>
            <a:pPr marL="0" indent="0" algn="just" rtl="1">
              <a:buNone/>
            </a:pPr>
            <a:endParaRPr lang="ar-IQ" dirty="0" smtClean="0">
              <a:cs typeface="+mj-cs"/>
            </a:endParaRPr>
          </a:p>
          <a:p>
            <a:pPr algn="just" rtl="1">
              <a:lnSpc>
                <a:spcPct val="150000"/>
              </a:lnSpc>
              <a:buFontTx/>
              <a:buChar char="-"/>
            </a:pPr>
            <a:r>
              <a:rPr lang="ar-IQ" sz="2400" dirty="0" smtClean="0">
                <a:cs typeface="+mj-cs"/>
              </a:rPr>
              <a:t>ولايكون </a:t>
            </a:r>
            <a:r>
              <a:rPr lang="ar-IQ" sz="2400" dirty="0">
                <a:cs typeface="+mj-cs"/>
              </a:rPr>
              <a:t>درنات من هذه الانواع سوى البطاطا وسبعة انواع اخرى مزروعة </a:t>
            </a:r>
            <a:r>
              <a:rPr lang="ar-IQ" sz="2400" dirty="0" smtClean="0">
                <a:cs typeface="+mj-cs"/>
              </a:rPr>
              <a:t>و</a:t>
            </a:r>
            <a:r>
              <a:rPr lang="en-US" sz="2400" dirty="0" smtClean="0">
                <a:cs typeface="+mj-cs"/>
              </a:rPr>
              <a:t>154 </a:t>
            </a:r>
            <a:r>
              <a:rPr lang="ar-IQ" sz="2400" dirty="0" smtClean="0">
                <a:cs typeface="+mj-cs"/>
              </a:rPr>
              <a:t> نوعا </a:t>
            </a:r>
            <a:r>
              <a:rPr lang="ar-IQ" sz="2400" dirty="0">
                <a:cs typeface="+mj-cs"/>
              </a:rPr>
              <a:t>بريا اما باقي الانواع فانها لاتكون درنات، </a:t>
            </a:r>
            <a:endParaRPr lang="ar-IQ" sz="2400" dirty="0" smtClean="0">
              <a:cs typeface="+mj-cs"/>
            </a:endParaRPr>
          </a:p>
          <a:p>
            <a:pPr algn="just" rtl="1">
              <a:lnSpc>
                <a:spcPct val="150000"/>
              </a:lnSpc>
              <a:buFontTx/>
              <a:buChar char="-"/>
            </a:pPr>
            <a:r>
              <a:rPr lang="ar-IQ" sz="2400" dirty="0" smtClean="0">
                <a:cs typeface="+mj-cs"/>
              </a:rPr>
              <a:t>ولاتنتشر </a:t>
            </a:r>
            <a:r>
              <a:rPr lang="ar-IQ" sz="2400" dirty="0">
                <a:cs typeface="+mj-cs"/>
              </a:rPr>
              <a:t>الانواع التي تكون درنات سوى في القارة الامريكية وهي ذات اهمية لمربي البطاطا نظرا لمقاومتها للعديد من الامراض والحشرات ولمقدرتها على تحمل الظروف البيئية القاسية</a:t>
            </a:r>
            <a:r>
              <a:rPr lang="ar-IQ" sz="2400" dirty="0" smtClean="0">
                <a:cs typeface="+mj-cs"/>
              </a:rPr>
              <a:t>.</a:t>
            </a:r>
          </a:p>
          <a:p>
            <a:pPr algn="just" rtl="1">
              <a:lnSpc>
                <a:spcPct val="150000"/>
              </a:lnSpc>
              <a:buFontTx/>
              <a:buChar char="-"/>
            </a:pPr>
            <a:r>
              <a:rPr lang="ar-IQ" sz="2400" dirty="0"/>
              <a:t>تعرف البطاطا بأسم البطاطا الايرلندية التي انتشرت فيها زراعة البطاطا بعد انتقالها اليها من امريكا الجنوبية بعد اكتشافها، </a:t>
            </a:r>
          </a:p>
          <a:p>
            <a:pPr algn="just" rtl="1">
              <a:lnSpc>
                <a:spcPct val="150000"/>
              </a:lnSpc>
              <a:buFontTx/>
              <a:buChar char="-"/>
            </a:pPr>
            <a:endParaRPr lang="en-US" sz="2400"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1774202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5821363"/>
          </a:xfrm>
        </p:spPr>
        <p:txBody>
          <a:bodyPr>
            <a:normAutofit/>
          </a:bodyPr>
          <a:lstStyle/>
          <a:p>
            <a:pPr algn="just" rtl="1">
              <a:lnSpc>
                <a:spcPct val="150000"/>
              </a:lnSpc>
              <a:buFontTx/>
              <a:buChar char="-"/>
            </a:pPr>
            <a:r>
              <a:rPr lang="ar-IQ" sz="2400" dirty="0" smtClean="0">
                <a:cs typeface="+mj-cs"/>
              </a:rPr>
              <a:t>يحتوي </a:t>
            </a:r>
            <a:r>
              <a:rPr lang="ar-IQ" sz="2400" dirty="0">
                <a:cs typeface="+mj-cs"/>
              </a:rPr>
              <a:t>كل </a:t>
            </a:r>
            <a:r>
              <a:rPr lang="en-US" sz="2400" dirty="0">
                <a:cs typeface="+mj-cs"/>
              </a:rPr>
              <a:t>100</a:t>
            </a:r>
            <a:r>
              <a:rPr lang="ar-IQ" sz="2400" dirty="0">
                <a:cs typeface="+mj-cs"/>
              </a:rPr>
              <a:t>غم من البطاطا المقشرة </a:t>
            </a:r>
            <a:r>
              <a:rPr lang="ar-IQ" sz="2400" dirty="0" smtClean="0">
                <a:cs typeface="+mj-cs"/>
              </a:rPr>
              <a:t>على</a:t>
            </a:r>
          </a:p>
          <a:p>
            <a:pPr algn="just" rtl="1">
              <a:lnSpc>
                <a:spcPct val="150000"/>
              </a:lnSpc>
              <a:buFontTx/>
              <a:buChar char="-"/>
            </a:pPr>
            <a:r>
              <a:rPr lang="ar-IQ" sz="2400" dirty="0" smtClean="0">
                <a:cs typeface="+mj-cs"/>
              </a:rPr>
              <a:t> </a:t>
            </a:r>
            <a:r>
              <a:rPr lang="en-US" sz="2400" dirty="0">
                <a:cs typeface="+mj-cs"/>
              </a:rPr>
              <a:t>79.8</a:t>
            </a:r>
            <a:r>
              <a:rPr lang="ar-IQ" sz="2400" dirty="0">
                <a:cs typeface="+mj-cs"/>
              </a:rPr>
              <a:t> غم ماء, </a:t>
            </a:r>
            <a:r>
              <a:rPr lang="en-US" sz="2400" dirty="0">
                <a:cs typeface="+mj-cs"/>
              </a:rPr>
              <a:t>76</a:t>
            </a:r>
            <a:r>
              <a:rPr lang="ar-IQ" sz="2400" dirty="0">
                <a:cs typeface="+mj-cs"/>
              </a:rPr>
              <a:t> سعرة حرارية, </a:t>
            </a:r>
            <a:r>
              <a:rPr lang="en-US" sz="2400" dirty="0">
                <a:cs typeface="+mj-cs"/>
              </a:rPr>
              <a:t>2.1</a:t>
            </a:r>
            <a:r>
              <a:rPr lang="ar-IQ" sz="2400" dirty="0">
                <a:cs typeface="+mj-cs"/>
              </a:rPr>
              <a:t> غم بروتين, </a:t>
            </a:r>
            <a:r>
              <a:rPr lang="en-US" sz="2400" dirty="0" smtClean="0">
                <a:cs typeface="+mj-cs"/>
              </a:rPr>
              <a:t>0.1 </a:t>
            </a:r>
            <a:r>
              <a:rPr lang="ar-IQ" sz="2400" dirty="0">
                <a:cs typeface="+mj-cs"/>
              </a:rPr>
              <a:t>غم دهون, </a:t>
            </a:r>
            <a:endParaRPr lang="en-US" sz="2400" dirty="0" smtClean="0">
              <a:cs typeface="+mj-cs"/>
            </a:endParaRPr>
          </a:p>
          <a:p>
            <a:pPr algn="just" rtl="1">
              <a:lnSpc>
                <a:spcPct val="150000"/>
              </a:lnSpc>
              <a:buFontTx/>
              <a:buChar char="-"/>
            </a:pPr>
            <a:r>
              <a:rPr lang="en-US" sz="2400" dirty="0" smtClean="0">
                <a:cs typeface="+mj-cs"/>
              </a:rPr>
              <a:t>17.1</a:t>
            </a:r>
            <a:r>
              <a:rPr lang="ar-IQ" sz="2400" dirty="0" smtClean="0">
                <a:cs typeface="+mj-cs"/>
              </a:rPr>
              <a:t> </a:t>
            </a:r>
            <a:r>
              <a:rPr lang="ar-IQ" sz="2400" dirty="0">
                <a:cs typeface="+mj-cs"/>
              </a:rPr>
              <a:t>غم كربوهيدرات, </a:t>
            </a:r>
            <a:r>
              <a:rPr lang="en-US" sz="2400" dirty="0">
                <a:cs typeface="+mj-cs"/>
              </a:rPr>
              <a:t>0.5</a:t>
            </a:r>
            <a:r>
              <a:rPr lang="ar-IQ" sz="2400" dirty="0">
                <a:cs typeface="+mj-cs"/>
              </a:rPr>
              <a:t> غم ألياف, </a:t>
            </a:r>
            <a:endParaRPr lang="ar-IQ" sz="2400" dirty="0" smtClean="0">
              <a:cs typeface="+mj-cs"/>
            </a:endParaRPr>
          </a:p>
          <a:p>
            <a:pPr algn="just" rtl="1">
              <a:lnSpc>
                <a:spcPct val="150000"/>
              </a:lnSpc>
              <a:buFontTx/>
              <a:buChar char="-"/>
            </a:pPr>
            <a:r>
              <a:rPr lang="en-US" sz="2400" dirty="0" smtClean="0">
                <a:cs typeface="+mj-cs"/>
              </a:rPr>
              <a:t>7</a:t>
            </a:r>
            <a:r>
              <a:rPr lang="ar-IQ" sz="2400" dirty="0" smtClean="0">
                <a:cs typeface="+mj-cs"/>
              </a:rPr>
              <a:t> </a:t>
            </a:r>
            <a:r>
              <a:rPr lang="ar-IQ" sz="2400" dirty="0">
                <a:cs typeface="+mj-cs"/>
              </a:rPr>
              <a:t>ملغم كالسيوم, </a:t>
            </a:r>
            <a:r>
              <a:rPr lang="en-US" sz="2400" dirty="0">
                <a:cs typeface="+mj-cs"/>
              </a:rPr>
              <a:t>53</a:t>
            </a:r>
            <a:r>
              <a:rPr lang="ar-IQ" sz="2400" dirty="0">
                <a:cs typeface="+mj-cs"/>
              </a:rPr>
              <a:t> ملغم فسفور, </a:t>
            </a:r>
            <a:r>
              <a:rPr lang="en-US" sz="2400" dirty="0">
                <a:cs typeface="+mj-cs"/>
              </a:rPr>
              <a:t>0.6</a:t>
            </a:r>
            <a:r>
              <a:rPr lang="ar-IQ" sz="2400" dirty="0">
                <a:cs typeface="+mj-cs"/>
              </a:rPr>
              <a:t> حديد, </a:t>
            </a:r>
            <a:endParaRPr lang="ar-IQ" sz="2400" dirty="0" smtClean="0">
              <a:cs typeface="+mj-cs"/>
            </a:endParaRPr>
          </a:p>
          <a:p>
            <a:pPr algn="just" rtl="1">
              <a:lnSpc>
                <a:spcPct val="150000"/>
              </a:lnSpc>
              <a:buFontTx/>
              <a:buChar char="-"/>
            </a:pPr>
            <a:r>
              <a:rPr lang="en-US" sz="2400" dirty="0" smtClean="0">
                <a:cs typeface="+mj-cs"/>
              </a:rPr>
              <a:t>3</a:t>
            </a:r>
            <a:r>
              <a:rPr lang="ar-IQ" sz="2400" dirty="0" smtClean="0">
                <a:cs typeface="+mj-cs"/>
              </a:rPr>
              <a:t> </a:t>
            </a:r>
            <a:r>
              <a:rPr lang="ar-IQ" sz="2400" dirty="0">
                <a:cs typeface="+mj-cs"/>
              </a:rPr>
              <a:t>ملغم صوديوم, </a:t>
            </a:r>
            <a:r>
              <a:rPr lang="en-US" sz="2400" dirty="0">
                <a:cs typeface="+mj-cs"/>
              </a:rPr>
              <a:t>407</a:t>
            </a:r>
            <a:r>
              <a:rPr lang="ar-IQ" sz="2400" dirty="0">
                <a:cs typeface="+mj-cs"/>
              </a:rPr>
              <a:t> ملغم بوتاسيوم</a:t>
            </a:r>
            <a:r>
              <a:rPr lang="ar-IQ" sz="2400" dirty="0" smtClean="0">
                <a:cs typeface="+mj-cs"/>
              </a:rPr>
              <a:t>,</a:t>
            </a:r>
          </a:p>
          <a:p>
            <a:pPr algn="just" rtl="1">
              <a:lnSpc>
                <a:spcPct val="150000"/>
              </a:lnSpc>
              <a:buFontTx/>
              <a:buChar char="-"/>
            </a:pPr>
            <a:r>
              <a:rPr lang="ar-IQ" sz="2400" dirty="0" smtClean="0">
                <a:cs typeface="+mj-cs"/>
              </a:rPr>
              <a:t> </a:t>
            </a:r>
            <a:r>
              <a:rPr lang="en-US" sz="2400" dirty="0">
                <a:cs typeface="+mj-cs"/>
              </a:rPr>
              <a:t>22</a:t>
            </a:r>
            <a:r>
              <a:rPr lang="ar-IQ" sz="2400" dirty="0">
                <a:cs typeface="+mj-cs"/>
              </a:rPr>
              <a:t> ملغم مغنيسيوم, وآثار من فيتامين</a:t>
            </a:r>
            <a:r>
              <a:rPr lang="en-US" sz="2400" dirty="0">
                <a:cs typeface="+mj-cs"/>
              </a:rPr>
              <a:t>A </a:t>
            </a:r>
            <a:r>
              <a:rPr lang="ar-IQ" sz="2400" dirty="0">
                <a:cs typeface="+mj-cs"/>
              </a:rPr>
              <a:t> (في الاصناف ذات اللب الابيض), </a:t>
            </a:r>
            <a:endParaRPr lang="ar-IQ" sz="2400" dirty="0" smtClean="0">
              <a:cs typeface="+mj-cs"/>
            </a:endParaRPr>
          </a:p>
          <a:p>
            <a:pPr algn="just" rtl="1">
              <a:lnSpc>
                <a:spcPct val="150000"/>
              </a:lnSpc>
              <a:buFontTx/>
              <a:buChar char="-"/>
            </a:pPr>
            <a:r>
              <a:rPr lang="en-US" sz="2400" dirty="0" smtClean="0">
                <a:cs typeface="+mj-cs"/>
              </a:rPr>
              <a:t>0.1</a:t>
            </a:r>
            <a:r>
              <a:rPr lang="ar-IQ" sz="2400" dirty="0" smtClean="0">
                <a:cs typeface="+mj-cs"/>
              </a:rPr>
              <a:t> </a:t>
            </a:r>
            <a:r>
              <a:rPr lang="ar-IQ" sz="2400" dirty="0">
                <a:cs typeface="+mj-cs"/>
              </a:rPr>
              <a:t>ملغم </a:t>
            </a:r>
            <a:r>
              <a:rPr lang="en-US" sz="2400" dirty="0">
                <a:cs typeface="+mj-cs"/>
              </a:rPr>
              <a:t>B</a:t>
            </a:r>
            <a:r>
              <a:rPr lang="en-US" sz="2400" baseline="-25000" dirty="0">
                <a:cs typeface="+mj-cs"/>
              </a:rPr>
              <a:t>1</a:t>
            </a:r>
            <a:r>
              <a:rPr lang="ar-IQ" sz="2400" dirty="0">
                <a:cs typeface="+mj-cs"/>
              </a:rPr>
              <a:t> (الثيامين), </a:t>
            </a:r>
            <a:r>
              <a:rPr lang="en-US" sz="2400" dirty="0">
                <a:cs typeface="+mj-cs"/>
              </a:rPr>
              <a:t>0.4</a:t>
            </a:r>
            <a:r>
              <a:rPr lang="ar-IQ" sz="2400" dirty="0">
                <a:cs typeface="+mj-cs"/>
              </a:rPr>
              <a:t> ملغم </a:t>
            </a:r>
            <a:r>
              <a:rPr lang="en-US" sz="2400" dirty="0" smtClean="0">
                <a:cs typeface="+mj-cs"/>
              </a:rPr>
              <a:t>B</a:t>
            </a:r>
            <a:r>
              <a:rPr lang="en-US" sz="2400" baseline="-25000" dirty="0" smtClean="0">
                <a:cs typeface="+mj-cs"/>
              </a:rPr>
              <a:t>2</a:t>
            </a:r>
            <a:r>
              <a:rPr lang="en-US" sz="2400" dirty="0" smtClean="0">
                <a:cs typeface="+mj-cs"/>
              </a:rPr>
              <a:t> </a:t>
            </a:r>
            <a:r>
              <a:rPr lang="ar-IQ" sz="2400" dirty="0" smtClean="0">
                <a:cs typeface="+mj-cs"/>
              </a:rPr>
              <a:t>(</a:t>
            </a:r>
            <a:r>
              <a:rPr lang="ar-IQ" sz="2400" dirty="0">
                <a:cs typeface="+mj-cs"/>
              </a:rPr>
              <a:t>رايبوفلافين), </a:t>
            </a:r>
            <a:r>
              <a:rPr lang="en-US" sz="2400" dirty="0">
                <a:cs typeface="+mj-cs"/>
              </a:rPr>
              <a:t>1.5</a:t>
            </a:r>
            <a:r>
              <a:rPr lang="ar-IQ" sz="2400" dirty="0">
                <a:cs typeface="+mj-cs"/>
              </a:rPr>
              <a:t> ملغم </a:t>
            </a:r>
            <a:r>
              <a:rPr lang="en-US" sz="2400" dirty="0">
                <a:cs typeface="+mj-cs"/>
              </a:rPr>
              <a:t>B</a:t>
            </a:r>
            <a:r>
              <a:rPr lang="en-US" sz="2400" baseline="-25000" dirty="0">
                <a:cs typeface="+mj-cs"/>
              </a:rPr>
              <a:t>3</a:t>
            </a:r>
            <a:r>
              <a:rPr lang="en-US" sz="2400" dirty="0">
                <a:cs typeface="+mj-cs"/>
              </a:rPr>
              <a:t> </a:t>
            </a:r>
            <a:r>
              <a:rPr lang="ar-IQ" sz="2400" dirty="0">
                <a:cs typeface="+mj-cs"/>
              </a:rPr>
              <a:t>(النياسين), </a:t>
            </a:r>
            <a:endParaRPr lang="ar-IQ" sz="2400" dirty="0" smtClean="0">
              <a:cs typeface="+mj-cs"/>
            </a:endParaRPr>
          </a:p>
          <a:p>
            <a:pPr algn="just" rtl="1">
              <a:lnSpc>
                <a:spcPct val="150000"/>
              </a:lnSpc>
              <a:buFontTx/>
              <a:buChar char="-"/>
            </a:pPr>
            <a:r>
              <a:rPr lang="en-US" sz="2400" dirty="0" smtClean="0">
                <a:cs typeface="+mj-cs"/>
              </a:rPr>
              <a:t>20</a:t>
            </a:r>
            <a:r>
              <a:rPr lang="ar-IQ" sz="2400" dirty="0" smtClean="0">
                <a:cs typeface="+mj-cs"/>
              </a:rPr>
              <a:t> </a:t>
            </a:r>
            <a:r>
              <a:rPr lang="ar-IQ" sz="2400" dirty="0">
                <a:cs typeface="+mj-cs"/>
              </a:rPr>
              <a:t>ملغم فيتامين </a:t>
            </a:r>
            <a:r>
              <a:rPr lang="en-US" sz="2400" dirty="0">
                <a:cs typeface="+mj-cs"/>
              </a:rPr>
              <a:t>C</a:t>
            </a:r>
            <a:r>
              <a:rPr lang="ar-IQ" sz="2400" dirty="0">
                <a:cs typeface="+mj-cs"/>
              </a:rPr>
              <a:t> (حامض الاسكوربيك). </a:t>
            </a:r>
            <a:r>
              <a:rPr lang="ar-IQ" sz="2400" dirty="0" smtClean="0">
                <a:cs typeface="+mj-cs"/>
              </a:rPr>
              <a:t>.............. يتبع</a:t>
            </a:r>
            <a:endParaRPr lang="ar-IQ" sz="2400" dirty="0">
              <a:cs typeface="+mj-cs"/>
            </a:endParaRPr>
          </a:p>
        </p:txBody>
      </p:sp>
    </p:spTree>
    <p:extLst>
      <p:ext uri="{BB962C8B-B14F-4D97-AF65-F5344CB8AC3E}">
        <p14:creationId xmlns:p14="http://schemas.microsoft.com/office/powerpoint/2010/main" val="1835361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ar-IQ" sz="2200" b="1" dirty="0"/>
              <a:t>*الموطن الاصلي</a:t>
            </a:r>
            <a:r>
              <a:rPr lang="en-US" dirty="0"/>
              <a:t/>
            </a:r>
            <a:br>
              <a:rPr lang="en-US" dirty="0"/>
            </a:br>
            <a:endParaRPr lang="ar-IQ"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lgn="just" rtl="1">
              <a:lnSpc>
                <a:spcPct val="150000"/>
              </a:lnSpc>
              <a:buFontTx/>
              <a:buChar char="-"/>
            </a:pPr>
            <a:r>
              <a:rPr lang="ar-IQ" sz="2600" dirty="0" smtClean="0">
                <a:cs typeface="+mj-cs"/>
              </a:rPr>
              <a:t>يعتقد </a:t>
            </a:r>
            <a:r>
              <a:rPr lang="ar-IQ" sz="2600" dirty="0">
                <a:cs typeface="+mj-cs"/>
              </a:rPr>
              <a:t>ان الموطن الاصلي للبطاطا هي جبال الانديز في بوليفيا وبيرو وهناك اعتقاد اخر ان موطنها الاصلي هو جزيرة </a:t>
            </a:r>
            <a:r>
              <a:rPr lang="en-US" sz="2600" dirty="0">
                <a:cs typeface="+mj-cs"/>
              </a:rPr>
              <a:t>Chiloe </a:t>
            </a:r>
            <a:r>
              <a:rPr lang="ar-IQ" sz="2600" dirty="0">
                <a:cs typeface="+mj-cs"/>
              </a:rPr>
              <a:t> التي تقع في الساحل الجنوبي لتشيلي، </a:t>
            </a:r>
            <a:endParaRPr lang="ar-IQ" sz="2600" dirty="0" smtClean="0">
              <a:cs typeface="+mj-cs"/>
            </a:endParaRPr>
          </a:p>
          <a:p>
            <a:pPr algn="just" rtl="1">
              <a:lnSpc>
                <a:spcPct val="150000"/>
              </a:lnSpc>
              <a:buFontTx/>
              <a:buChar char="-"/>
            </a:pPr>
            <a:r>
              <a:rPr lang="ar-IQ" sz="2600" dirty="0" smtClean="0">
                <a:cs typeface="+mj-cs"/>
              </a:rPr>
              <a:t>دخلت </a:t>
            </a:r>
            <a:r>
              <a:rPr lang="ar-IQ" sz="2600" dirty="0">
                <a:cs typeface="+mj-cs"/>
              </a:rPr>
              <a:t>الى العراق في اوائل القرن العشرين عن طريق جيوش الحرب العالمية الاولى إذ استغل قسم من البطاطا الاستهلاكية للزراعة على نطاق محدود جدا </a:t>
            </a:r>
            <a:endParaRPr lang="ar-IQ" sz="2600" dirty="0" smtClean="0">
              <a:cs typeface="+mj-cs"/>
            </a:endParaRPr>
          </a:p>
          <a:p>
            <a:pPr algn="just" rtl="1">
              <a:lnSpc>
                <a:spcPct val="150000"/>
              </a:lnSpc>
              <a:buFontTx/>
              <a:buChar char="-"/>
            </a:pPr>
            <a:r>
              <a:rPr lang="ar-IQ" sz="2600" dirty="0" smtClean="0">
                <a:cs typeface="+mj-cs"/>
              </a:rPr>
              <a:t>وتكرر </a:t>
            </a:r>
            <a:r>
              <a:rPr lang="ar-IQ" sz="2600" dirty="0">
                <a:cs typeface="+mj-cs"/>
              </a:rPr>
              <a:t>ذلك خلال الحرب العالمية الثانية بنفس الاسلوب وكانت تزرع في المناطق الجبلية من القطر بمساحات </a:t>
            </a:r>
            <a:r>
              <a:rPr lang="ar-IQ" sz="2600" dirty="0" smtClean="0">
                <a:cs typeface="+mj-cs"/>
              </a:rPr>
              <a:t>محدودة</a:t>
            </a:r>
          </a:p>
          <a:p>
            <a:pPr algn="just" rtl="1">
              <a:lnSpc>
                <a:spcPct val="150000"/>
              </a:lnSpc>
              <a:buFontTx/>
              <a:buChar char="-"/>
            </a:pPr>
            <a:r>
              <a:rPr lang="ar-IQ" sz="2600" dirty="0" smtClean="0">
                <a:cs typeface="+mj-cs"/>
              </a:rPr>
              <a:t> </a:t>
            </a:r>
            <a:r>
              <a:rPr lang="ar-IQ" sz="2600" dirty="0">
                <a:cs typeface="+mj-cs"/>
              </a:rPr>
              <a:t>وبوشر بتطبيق بعض التجارب الاولية على زراعتها سنة </a:t>
            </a:r>
            <a:r>
              <a:rPr lang="en-US" sz="2600" dirty="0">
                <a:cs typeface="+mj-cs"/>
              </a:rPr>
              <a:t>1948</a:t>
            </a:r>
            <a:r>
              <a:rPr lang="ar-IQ" sz="2600" dirty="0">
                <a:cs typeface="+mj-cs"/>
              </a:rPr>
              <a:t> </a:t>
            </a:r>
            <a:endParaRPr lang="ar-IQ" sz="2600" dirty="0" smtClean="0">
              <a:cs typeface="+mj-cs"/>
            </a:endParaRPr>
          </a:p>
          <a:p>
            <a:pPr algn="just" rtl="1">
              <a:lnSpc>
                <a:spcPct val="150000"/>
              </a:lnSpc>
              <a:buFontTx/>
              <a:buChar char="-"/>
            </a:pPr>
            <a:r>
              <a:rPr lang="ar-IQ" sz="2600" dirty="0" smtClean="0">
                <a:cs typeface="+mj-cs"/>
              </a:rPr>
              <a:t>اما </a:t>
            </a:r>
            <a:r>
              <a:rPr lang="ar-IQ" sz="2600" dirty="0">
                <a:cs typeface="+mj-cs"/>
              </a:rPr>
              <a:t>زراعته بمساحات واسعة بحقول تجارية فكانت سنة </a:t>
            </a:r>
            <a:r>
              <a:rPr lang="en-US" sz="2600" dirty="0">
                <a:cs typeface="+mj-cs"/>
              </a:rPr>
              <a:t>1960</a:t>
            </a:r>
            <a:r>
              <a:rPr lang="ar-IQ" sz="2600" dirty="0">
                <a:cs typeface="+mj-cs"/>
              </a:rPr>
              <a:t> وقد زاد الاقبال على زراعته سنة بعد اخرى. </a:t>
            </a:r>
            <a:r>
              <a:rPr lang="ar-IQ" sz="2600" dirty="0" smtClean="0">
                <a:cs typeface="+mj-cs"/>
              </a:rPr>
              <a:t>.................. يتبع</a:t>
            </a:r>
            <a:endParaRPr lang="en-US" sz="2600"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1882791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2700" b="1" dirty="0"/>
              <a:t>*العوامل البيئية</a:t>
            </a:r>
            <a:r>
              <a:rPr lang="ar-IQ" b="1" dirty="0"/>
              <a:t> </a:t>
            </a:r>
            <a:r>
              <a:rPr lang="en-US" dirty="0"/>
              <a:t/>
            </a:r>
            <a:br>
              <a:rPr lang="en-US" dirty="0"/>
            </a:br>
            <a:endParaRPr lang="ar-IQ" dirty="0"/>
          </a:p>
        </p:txBody>
      </p:sp>
      <p:sp>
        <p:nvSpPr>
          <p:cNvPr id="3" name="Content Placeholder 2"/>
          <p:cNvSpPr>
            <a:spLocks noGrp="1"/>
          </p:cNvSpPr>
          <p:nvPr>
            <p:ph idx="1"/>
          </p:nvPr>
        </p:nvSpPr>
        <p:spPr>
          <a:xfrm>
            <a:off x="457200" y="1143000"/>
            <a:ext cx="8229600" cy="4983163"/>
          </a:xfrm>
        </p:spPr>
        <p:txBody>
          <a:bodyPr>
            <a:normAutofit/>
          </a:bodyPr>
          <a:lstStyle/>
          <a:p>
            <a:pPr algn="just" rtl="1">
              <a:lnSpc>
                <a:spcPct val="150000"/>
              </a:lnSpc>
              <a:buFontTx/>
              <a:buChar char="-"/>
            </a:pPr>
            <a:r>
              <a:rPr lang="ar-IQ" sz="2800" dirty="0" smtClean="0">
                <a:cs typeface="+mj-cs"/>
              </a:rPr>
              <a:t>ان </a:t>
            </a:r>
            <a:r>
              <a:rPr lang="ar-IQ" sz="2800" dirty="0">
                <a:cs typeface="+mj-cs"/>
              </a:rPr>
              <a:t>العوامل البيئية مثل درجة الحرارة والرطوبة وخصوبة التربة وطول وشدة الاضاءة </a:t>
            </a:r>
            <a:r>
              <a:rPr lang="ar-IQ" sz="2800" dirty="0" smtClean="0">
                <a:cs typeface="+mj-cs"/>
              </a:rPr>
              <a:t>وتركيز </a:t>
            </a:r>
            <a:r>
              <a:rPr lang="en-US" sz="2800" dirty="0">
                <a:cs typeface="+mj-cs"/>
              </a:rPr>
              <a:t> CO</a:t>
            </a:r>
            <a:r>
              <a:rPr lang="en-US" sz="2800" baseline="-25000" dirty="0">
                <a:cs typeface="+mj-cs"/>
              </a:rPr>
              <a:t>2</a:t>
            </a:r>
            <a:r>
              <a:rPr lang="ar-IQ" sz="2800" dirty="0">
                <a:cs typeface="+mj-cs"/>
              </a:rPr>
              <a:t>تؤثر في نمو وانتاج </a:t>
            </a:r>
            <a:r>
              <a:rPr lang="ar-IQ" sz="2800" dirty="0" smtClean="0">
                <a:cs typeface="+mj-cs"/>
              </a:rPr>
              <a:t>البطاطا،</a:t>
            </a:r>
            <a:endParaRPr lang="en-US" sz="2800" dirty="0" smtClean="0">
              <a:cs typeface="+mj-cs"/>
            </a:endParaRPr>
          </a:p>
          <a:p>
            <a:pPr algn="just" rtl="1">
              <a:lnSpc>
                <a:spcPct val="150000"/>
              </a:lnSpc>
              <a:buFontTx/>
              <a:buChar char="-"/>
            </a:pPr>
            <a:r>
              <a:rPr lang="ar-IQ" sz="2800" dirty="0" smtClean="0">
                <a:cs typeface="+mj-cs"/>
              </a:rPr>
              <a:t>الا </a:t>
            </a:r>
            <a:r>
              <a:rPr lang="ar-IQ" sz="2800" dirty="0">
                <a:cs typeface="+mj-cs"/>
              </a:rPr>
              <a:t>ان العامل الاكثر اهمية والذي لايمكن السيطرة عليه هو درجة الحرارة.</a:t>
            </a:r>
          </a:p>
        </p:txBody>
      </p:sp>
    </p:spTree>
    <p:extLst>
      <p:ext uri="{BB962C8B-B14F-4D97-AF65-F5344CB8AC3E}">
        <p14:creationId xmlns:p14="http://schemas.microsoft.com/office/powerpoint/2010/main" val="3089870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rtl="1">
              <a:lnSpc>
                <a:spcPct val="150000"/>
              </a:lnSpc>
              <a:buFontTx/>
              <a:buChar char="-"/>
            </a:pPr>
            <a:r>
              <a:rPr lang="ar-IQ" sz="2800" dirty="0" smtClean="0">
                <a:cs typeface="+mj-cs"/>
              </a:rPr>
              <a:t>تناسب </a:t>
            </a:r>
            <a:r>
              <a:rPr lang="ar-IQ" sz="2800" dirty="0">
                <a:cs typeface="+mj-cs"/>
              </a:rPr>
              <a:t>نبات البطاطا حرارة تميل الى الارتفاع ونهار طويل نسبيا في بداية حياة النبات وحرارة تميل الى الانخفاض ونهار قصير نسبيا في النصف الثاني من حياته، </a:t>
            </a:r>
            <a:endParaRPr lang="ar-IQ" sz="2800" dirty="0" smtClean="0">
              <a:cs typeface="+mj-cs"/>
            </a:endParaRPr>
          </a:p>
          <a:p>
            <a:pPr algn="just" rtl="1">
              <a:lnSpc>
                <a:spcPct val="150000"/>
              </a:lnSpc>
              <a:buFontTx/>
              <a:buChar char="-"/>
            </a:pPr>
            <a:r>
              <a:rPr lang="ar-IQ" sz="2800" dirty="0" smtClean="0">
                <a:cs typeface="+mj-cs"/>
              </a:rPr>
              <a:t>وتعمل </a:t>
            </a:r>
            <a:r>
              <a:rPr lang="ar-IQ" sz="2800" dirty="0">
                <a:cs typeface="+mj-cs"/>
              </a:rPr>
              <a:t>الظروف الاولى على تشجيع تكوين نمو خضري قوي قبل ان يبدا في تكوين الدرنات ثم تعمل الفترة الضوئية القصيرة على تحفيز تكوين الدرنات ويساعد انخفاض الحرارة قليلا على زيادتها في الحجم وزيادة الحاصل تبعا لذلك.   </a:t>
            </a:r>
          </a:p>
        </p:txBody>
      </p:sp>
    </p:spTree>
    <p:extLst>
      <p:ext uri="{BB962C8B-B14F-4D97-AF65-F5344CB8AC3E}">
        <p14:creationId xmlns:p14="http://schemas.microsoft.com/office/powerpoint/2010/main" val="3478439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2251</Words>
  <Application>Microsoft Office PowerPoint</Application>
  <PresentationFormat>On-screen Show (4:3)</PresentationFormat>
  <Paragraphs>137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العائلة الباذنجانية Solanaceae Night Shade Family </vt:lpstr>
      <vt:lpstr>البطاطـــا </vt:lpstr>
      <vt:lpstr>PowerPoint Presentation</vt:lpstr>
      <vt:lpstr>PowerPoint Presentation</vt:lpstr>
      <vt:lpstr>PowerPoint Presentation</vt:lpstr>
      <vt:lpstr>*الموطن الاصلي </vt:lpstr>
      <vt:lpstr>*العوامل البيئية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*الضــــــــوء </vt:lpstr>
      <vt:lpstr>PowerPoint Presentation</vt:lpstr>
      <vt:lpstr>PowerPoint Presentation</vt:lpstr>
      <vt:lpstr>PowerPoint Presentation</vt:lpstr>
      <vt:lpstr>PowerPoint Presentation</vt:lpstr>
      <vt:lpstr>PowerPoint Presentation</vt:lpstr>
      <vt:lpstr>PowerPoint Presentation</vt:lpstr>
      <vt:lpstr>*التربة المناسبة</vt:lpstr>
      <vt:lpstr>PowerPoint Presentation</vt:lpstr>
      <vt:lpstr>PowerPoint Presentation</vt:lpstr>
      <vt:lpstr>PowerPoint Presentation</vt:lpstr>
      <vt:lpstr>*التكاثر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العائلة الباذنجانية Solanaceae Night Shade Family </dc:title>
  <dc:creator>Dr.Nawal</dc:creator>
  <cp:lastModifiedBy>ابو نادية</cp:lastModifiedBy>
  <cp:revision>23</cp:revision>
  <dcterms:created xsi:type="dcterms:W3CDTF">2006-08-16T00:00:00Z</dcterms:created>
  <dcterms:modified xsi:type="dcterms:W3CDTF">2012-06-02T20:58:38Z</dcterms:modified>
</cp:coreProperties>
</file>